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4" r:id="rId3"/>
    <p:sldId id="306" r:id="rId4"/>
    <p:sldId id="311" r:id="rId5"/>
    <p:sldId id="314" r:id="rId6"/>
    <p:sldId id="323" r:id="rId7"/>
    <p:sldId id="320" r:id="rId8"/>
    <p:sldId id="317" r:id="rId9"/>
    <p:sldId id="315" r:id="rId10"/>
    <p:sldId id="327" r:id="rId11"/>
    <p:sldId id="318" r:id="rId12"/>
    <p:sldId id="325" r:id="rId13"/>
    <p:sldId id="326" r:id="rId14"/>
    <p:sldId id="316" r:id="rId15"/>
    <p:sldId id="310" r:id="rId16"/>
    <p:sldId id="312" r:id="rId17"/>
    <p:sldId id="27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60"/>
    <p:restoredTop sz="85147"/>
  </p:normalViewPr>
  <p:slideViewPr>
    <p:cSldViewPr snapToGrid="0" snapToObjects="1">
      <p:cViewPr varScale="1">
        <p:scale>
          <a:sx n="81" d="100"/>
          <a:sy n="81" d="100"/>
        </p:scale>
        <p:origin x="21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B803D-BB1D-9146-87E1-B13CD0CD7E61}" type="datetimeFigureOut">
              <a:rPr lang="en-GB" smtClean="0"/>
              <a:t>22/05/2017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D9A7B-B49A-1E42-9846-A29FF38F8EC2}" type="slidenum">
              <a:rPr lang="en-GB" smtClean="0"/>
              <a:t>‹#›</a:t>
            </a:fld>
            <a:endParaRPr lang="en-GB"/>
          </a:p>
        </p:txBody>
      </p:sp>
    </p:spTree>
    <p:extLst>
      <p:ext uri="{BB962C8B-B14F-4D97-AF65-F5344CB8AC3E}">
        <p14:creationId xmlns:p14="http://schemas.microsoft.com/office/powerpoint/2010/main" val="1894412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Interface_(computer_science)" TargetMode="External"/><Relationship Id="rId4" Type="http://schemas.openxmlformats.org/officeDocument/2006/relationships/hyperlink" Target="https://en.wikipedia.org/wiki/Class_(computer_science)" TargetMode="External"/><Relationship Id="rId5" Type="http://schemas.openxmlformats.org/officeDocument/2006/relationships/hyperlink" Target="https://en.wikipedia.org/wiki/Source_code"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1</a:t>
            </a:fld>
            <a:endParaRPr lang="en-GB"/>
          </a:p>
        </p:txBody>
      </p:sp>
    </p:spTree>
    <p:extLst>
      <p:ext uri="{BB962C8B-B14F-4D97-AF65-F5344CB8AC3E}">
        <p14:creationId xmlns:p14="http://schemas.microsoft.com/office/powerpoint/2010/main" val="69692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Without adapter</a:t>
            </a:r>
            <a:r>
              <a:rPr lang="en-GB" baseline="0" dirty="0" smtClean="0"/>
              <a:t> we need Option&lt;T&gt; to implement Iterator&lt;T&gt;</a:t>
            </a:r>
          </a:p>
          <a:p>
            <a:endParaRPr lang="en-GB" baseline="0" dirty="0" smtClean="0"/>
          </a:p>
          <a:p>
            <a:r>
              <a:rPr lang="en-GB" baseline="0" dirty="0" smtClean="0"/>
              <a:t>Is it always needed for the option to be </a:t>
            </a:r>
            <a:r>
              <a:rPr lang="en-GB" baseline="0" dirty="0" err="1" smtClean="0"/>
              <a:t>iterable</a:t>
            </a:r>
            <a:r>
              <a:rPr lang="en-GB" baseline="0" dirty="0" smtClean="0"/>
              <a:t>? No</a:t>
            </a:r>
          </a:p>
          <a:p>
            <a:r>
              <a:rPr lang="en-GB" baseline="0" dirty="0" smtClean="0"/>
              <a:t>Adapter is better as it allows to extend option to any additional services required without changing the option data structure</a:t>
            </a:r>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11</a:t>
            </a:fld>
            <a:endParaRPr lang="en-GB"/>
          </a:p>
        </p:txBody>
      </p:sp>
    </p:spTree>
    <p:extLst>
      <p:ext uri="{BB962C8B-B14F-4D97-AF65-F5344CB8AC3E}">
        <p14:creationId xmlns:p14="http://schemas.microsoft.com/office/powerpoint/2010/main" val="146000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Without adapter</a:t>
            </a:r>
            <a:r>
              <a:rPr lang="en-GB" baseline="0" dirty="0" smtClean="0"/>
              <a:t> we need Option&lt;T&gt; to </a:t>
            </a:r>
            <a:r>
              <a:rPr lang="en-GB" baseline="0" smtClean="0"/>
              <a:t>implement Iterator&lt;T</a:t>
            </a:r>
            <a:r>
              <a:rPr lang="en-GB" baseline="0" dirty="0" smtClean="0"/>
              <a:t>&gt;</a:t>
            </a:r>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12</a:t>
            </a:fld>
            <a:endParaRPr lang="en-GB"/>
          </a:p>
        </p:txBody>
      </p:sp>
    </p:spTree>
    <p:extLst>
      <p:ext uri="{BB962C8B-B14F-4D97-AF65-F5344CB8AC3E}">
        <p14:creationId xmlns:p14="http://schemas.microsoft.com/office/powerpoint/2010/main" val="521090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Without adapter</a:t>
            </a:r>
            <a:r>
              <a:rPr lang="en-GB" baseline="0" dirty="0" smtClean="0"/>
              <a:t> we need Option&lt;T&gt; to </a:t>
            </a:r>
            <a:r>
              <a:rPr lang="en-GB" baseline="0" smtClean="0"/>
              <a:t>implement Iterator&lt;T</a:t>
            </a:r>
            <a:r>
              <a:rPr lang="en-GB" baseline="0" dirty="0" smtClean="0"/>
              <a:t>&gt;</a:t>
            </a:r>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13</a:t>
            </a:fld>
            <a:endParaRPr lang="en-GB"/>
          </a:p>
        </p:txBody>
      </p:sp>
    </p:spTree>
    <p:extLst>
      <p:ext uri="{BB962C8B-B14F-4D97-AF65-F5344CB8AC3E}">
        <p14:creationId xmlns:p14="http://schemas.microsoft.com/office/powerpoint/2010/main" val="24659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Also:</a:t>
            </a:r>
          </a:p>
          <a:p>
            <a:pPr algn="just"/>
            <a:r>
              <a:rPr lang="en-US" dirty="0" smtClean="0"/>
              <a:t>To support multiple traversals</a:t>
            </a:r>
          </a:p>
          <a:p>
            <a:pPr algn="just"/>
            <a:r>
              <a:rPr lang="en-US" dirty="0" smtClean="0"/>
              <a:t>To provide uniform interface for traversing aggregate structures</a:t>
            </a:r>
          </a:p>
          <a:p>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15</a:t>
            </a:fld>
            <a:endParaRPr lang="en-GB"/>
          </a:p>
        </p:txBody>
      </p:sp>
    </p:spTree>
    <p:extLst>
      <p:ext uri="{BB962C8B-B14F-4D97-AF65-F5344CB8AC3E}">
        <p14:creationId xmlns:p14="http://schemas.microsoft.com/office/powerpoint/2010/main" val="108697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After last</a:t>
            </a:r>
            <a:r>
              <a:rPr lang="en-GB" baseline="0" dirty="0" smtClean="0"/>
              <a:t> week, talk about assignment</a:t>
            </a:r>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2</a:t>
            </a:fld>
            <a:endParaRPr lang="en-GB"/>
          </a:p>
        </p:txBody>
      </p:sp>
    </p:spTree>
    <p:extLst>
      <p:ext uri="{BB962C8B-B14F-4D97-AF65-F5344CB8AC3E}">
        <p14:creationId xmlns:p14="http://schemas.microsoft.com/office/powerpoint/2010/main" val="1153507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Public class Item{</a:t>
            </a:r>
          </a:p>
          <a:p>
            <a:r>
              <a:rPr lang="en-GB" dirty="0" smtClean="0"/>
              <a:t>  String name;</a:t>
            </a:r>
          </a:p>
          <a:p>
            <a:r>
              <a:rPr lang="en-GB" dirty="0" smtClean="0"/>
              <a:t>  String origin;</a:t>
            </a:r>
          </a:p>
          <a:p>
            <a:r>
              <a:rPr lang="en-GB" dirty="0" smtClean="0"/>
              <a:t>  integer Stock;</a:t>
            </a:r>
          </a:p>
          <a:p>
            <a:r>
              <a:rPr lang="en-GB" dirty="0" smtClean="0"/>
              <a:t>  float </a:t>
            </a:r>
            <a:r>
              <a:rPr lang="en-GB" dirty="0" err="1" smtClean="0"/>
              <a:t>pricePerKilo</a:t>
            </a:r>
            <a:r>
              <a:rPr lang="en-GB" dirty="0" smtClean="0"/>
              <a:t>;</a:t>
            </a:r>
          </a:p>
          <a:p>
            <a:r>
              <a:rPr lang="en-GB" dirty="0" smtClean="0"/>
              <a:t>  public Item(String name, String,</a:t>
            </a:r>
            <a:r>
              <a:rPr lang="en-GB" baseline="0" dirty="0" smtClean="0"/>
              <a:t> origin, integer stock, float price</a:t>
            </a:r>
            <a:r>
              <a:rPr lang="en-GB" dirty="0" smtClean="0"/>
              <a:t>){ </a:t>
            </a:r>
            <a:r>
              <a:rPr lang="en-GB" dirty="0" err="1" smtClean="0"/>
              <a:t>this.name</a:t>
            </a:r>
            <a:r>
              <a:rPr lang="en-GB" dirty="0" smtClean="0"/>
              <a:t> = name;</a:t>
            </a:r>
            <a:r>
              <a:rPr lang="mr-IN" dirty="0" smtClean="0"/>
              <a:t>…</a:t>
            </a:r>
            <a:r>
              <a:rPr lang="en-GB" dirty="0" smtClean="0"/>
              <a:t>}</a:t>
            </a:r>
          </a:p>
          <a:p>
            <a:r>
              <a:rPr lang="en-GB" dirty="0" smtClean="0"/>
              <a:t>  public String </a:t>
            </a:r>
            <a:r>
              <a:rPr lang="en-GB" dirty="0" err="1" smtClean="0"/>
              <a:t>getName</a:t>
            </a:r>
            <a:r>
              <a:rPr lang="en-GB" dirty="0" smtClean="0"/>
              <a:t>() {return name;}</a:t>
            </a:r>
          </a:p>
          <a:p>
            <a:r>
              <a:rPr lang="en-GB" dirty="0" smtClean="0"/>
              <a:t>  public String </a:t>
            </a:r>
            <a:r>
              <a:rPr lang="en-GB" dirty="0" err="1" smtClean="0"/>
              <a:t>getOrigin</a:t>
            </a:r>
            <a:r>
              <a:rPr lang="en-GB" dirty="0" smtClean="0"/>
              <a:t>() {return origin;}</a:t>
            </a:r>
          </a:p>
          <a:p>
            <a:r>
              <a:rPr lang="nl-NL" dirty="0" smtClean="0"/>
              <a:t>  </a:t>
            </a:r>
            <a:r>
              <a:rPr lang="mr-IN" dirty="0" smtClean="0"/>
              <a:t>…</a:t>
            </a:r>
            <a:endParaRPr lang="en-GB" dirty="0" smtClean="0"/>
          </a:p>
          <a:p>
            <a:r>
              <a:rPr lang="en-GB" dirty="0" smtClean="0"/>
              <a:t>}</a:t>
            </a:r>
          </a:p>
          <a:p>
            <a:endParaRPr lang="en-GB" dirty="0" smtClean="0"/>
          </a:p>
          <a:p>
            <a:r>
              <a:rPr lang="en-GB" dirty="0" smtClean="0"/>
              <a:t>Public class </a:t>
            </a:r>
            <a:r>
              <a:rPr lang="en-GB" dirty="0" err="1" smtClean="0"/>
              <a:t>GreenGrocerInventory</a:t>
            </a:r>
            <a:r>
              <a:rPr lang="en-GB" dirty="0" smtClean="0"/>
              <a:t>{</a:t>
            </a:r>
          </a:p>
          <a:p>
            <a:r>
              <a:rPr lang="en-GB" dirty="0" err="1" smtClean="0"/>
              <a:t>ArrayList</a:t>
            </a:r>
            <a:r>
              <a:rPr lang="en-GB" dirty="0" smtClean="0"/>
              <a:t> </a:t>
            </a:r>
            <a:r>
              <a:rPr lang="en-GB" dirty="0" err="1" smtClean="0"/>
              <a:t>InventoryItmes</a:t>
            </a:r>
            <a:r>
              <a:rPr lang="en-GB" dirty="0" smtClean="0"/>
              <a:t>;</a:t>
            </a:r>
          </a:p>
          <a:p>
            <a:r>
              <a:rPr lang="en-GB" dirty="0" smtClean="0"/>
              <a:t>Public</a:t>
            </a:r>
            <a:r>
              <a:rPr lang="en-GB" baseline="0" dirty="0" smtClean="0"/>
              <a:t> </a:t>
            </a:r>
            <a:r>
              <a:rPr lang="en-GB" dirty="0" err="1" smtClean="0"/>
              <a:t>GreenGrocerInventory</a:t>
            </a:r>
            <a:r>
              <a:rPr lang="en-GB" dirty="0" smtClean="0"/>
              <a:t>(){</a:t>
            </a:r>
            <a:r>
              <a:rPr lang="en-GB" dirty="0" err="1" smtClean="0"/>
              <a:t>menuItems</a:t>
            </a:r>
            <a:r>
              <a:rPr lang="en-GB" baseline="0" dirty="0" smtClean="0"/>
              <a:t> = new </a:t>
            </a:r>
            <a:r>
              <a:rPr lang="en-GB" baseline="0" dirty="0" err="1" smtClean="0"/>
              <a:t>ArrayList</a:t>
            </a:r>
            <a:r>
              <a:rPr lang="en-GB" baseline="0" dirty="0" smtClean="0"/>
              <a:t>(); </a:t>
            </a:r>
            <a:r>
              <a:rPr lang="en-GB" baseline="0" dirty="0" err="1" smtClean="0"/>
              <a:t>addItem</a:t>
            </a:r>
            <a:r>
              <a:rPr lang="en-GB" baseline="0" dirty="0" smtClean="0"/>
              <a:t>(“a”, “b”, 10, 5.5);</a:t>
            </a:r>
            <a:r>
              <a:rPr lang="en-GB" dirty="0" smtClean="0"/>
              <a:t>}</a:t>
            </a:r>
          </a:p>
          <a:p>
            <a:r>
              <a:rPr lang="en-GB" dirty="0" smtClean="0"/>
              <a:t>Public void </a:t>
            </a:r>
            <a:r>
              <a:rPr lang="en-GB" dirty="0" err="1" smtClean="0"/>
              <a:t>addItem</a:t>
            </a:r>
            <a:r>
              <a:rPr lang="en-GB" dirty="0" smtClean="0"/>
              <a:t>(String name, String origin, </a:t>
            </a:r>
            <a:r>
              <a:rPr lang="en-GB" dirty="0" err="1" smtClean="0"/>
              <a:t>interger</a:t>
            </a:r>
            <a:r>
              <a:rPr lang="en-GB" dirty="0" smtClean="0"/>
              <a:t> </a:t>
            </a:r>
            <a:r>
              <a:rPr lang="en-GB" dirty="0" err="1" smtClean="0"/>
              <a:t>int</a:t>
            </a:r>
            <a:r>
              <a:rPr lang="en-GB" dirty="0" smtClean="0"/>
              <a:t>, float price){Item </a:t>
            </a:r>
            <a:r>
              <a:rPr lang="en-GB" dirty="0" err="1" smtClean="0"/>
              <a:t>InvItem</a:t>
            </a:r>
            <a:r>
              <a:rPr lang="en-GB" dirty="0" smtClean="0"/>
              <a:t> = new Item(name,</a:t>
            </a:r>
            <a:r>
              <a:rPr lang="en-GB" baseline="0" dirty="0" smtClean="0"/>
              <a:t> origin, </a:t>
            </a:r>
            <a:r>
              <a:rPr lang="en-GB" baseline="0" dirty="0" err="1" smtClean="0"/>
              <a:t>int</a:t>
            </a:r>
            <a:r>
              <a:rPr lang="en-GB" baseline="0" dirty="0" smtClean="0"/>
              <a:t>, price</a:t>
            </a:r>
            <a:r>
              <a:rPr lang="en-GB" dirty="0" smtClean="0"/>
              <a:t>); </a:t>
            </a:r>
            <a:r>
              <a:rPr lang="en-GB" dirty="0" err="1" smtClean="0"/>
              <a:t>IntventoryItems.add</a:t>
            </a:r>
            <a:r>
              <a:rPr lang="en-GB" dirty="0" smtClean="0"/>
              <a:t>(</a:t>
            </a:r>
            <a:r>
              <a:rPr lang="en-GB" dirty="0" err="1" smtClean="0"/>
              <a:t>InvItem</a:t>
            </a:r>
            <a:r>
              <a:rPr lang="en-GB" dirty="0" smtClean="0"/>
              <a:t>) }</a:t>
            </a:r>
          </a:p>
          <a:p>
            <a:r>
              <a:rPr lang="en-GB" dirty="0" smtClean="0"/>
              <a:t>Public </a:t>
            </a:r>
            <a:r>
              <a:rPr lang="en-GB" dirty="0" err="1" smtClean="0"/>
              <a:t>ArrayList</a:t>
            </a:r>
            <a:r>
              <a:rPr lang="en-GB" dirty="0" smtClean="0"/>
              <a:t> </a:t>
            </a:r>
            <a:r>
              <a:rPr lang="en-GB" dirty="0" err="1" smtClean="0"/>
              <a:t>getInvItems</a:t>
            </a:r>
            <a:r>
              <a:rPr lang="en-GB" dirty="0" smtClean="0"/>
              <a:t>(){ return </a:t>
            </a:r>
            <a:r>
              <a:rPr lang="en-GB" dirty="0" err="1" smtClean="0"/>
              <a:t>InventoryItems</a:t>
            </a:r>
            <a:r>
              <a:rPr lang="en-GB" dirty="0" smtClean="0"/>
              <a:t>;}</a:t>
            </a:r>
          </a:p>
          <a:p>
            <a:r>
              <a:rPr lang="en-GB" dirty="0" smtClean="0"/>
              <a:t>}</a:t>
            </a:r>
          </a:p>
          <a:p>
            <a:r>
              <a:rPr lang="en-GB" dirty="0" smtClean="0"/>
              <a:t>P325</a:t>
            </a:r>
            <a:r>
              <a:rPr lang="en-GB" baseline="0" dirty="0" smtClean="0"/>
              <a:t> in pdf</a:t>
            </a:r>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4</a:t>
            </a:fld>
            <a:endParaRPr lang="en-GB"/>
          </a:p>
        </p:txBody>
      </p:sp>
    </p:spTree>
    <p:extLst>
      <p:ext uri="{BB962C8B-B14F-4D97-AF65-F5344CB8AC3E}">
        <p14:creationId xmlns:p14="http://schemas.microsoft.com/office/powerpoint/2010/main" val="649338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Real life example: UK, European, US, Asian power sockets</a:t>
            </a:r>
          </a:p>
          <a:p>
            <a:r>
              <a:rPr lang="en-GB" dirty="0" smtClean="0"/>
              <a:t>W: </a:t>
            </a:r>
            <a:r>
              <a:rPr lang="en-GB" sz="1200" b="0" i="0" kern="1200" dirty="0" smtClean="0">
                <a:solidFill>
                  <a:schemeClr val="tx1"/>
                </a:solidFill>
                <a:effectLst/>
                <a:latin typeface="+mn-lt"/>
                <a:ea typeface="+mn-ea"/>
                <a:cs typeface="+mn-cs"/>
              </a:rPr>
              <a:t>allows the </a:t>
            </a:r>
            <a:r>
              <a:rPr lang="en-GB" sz="1200" b="0" i="0" u="none" strike="noStrike" kern="1200" dirty="0" smtClean="0">
                <a:solidFill>
                  <a:schemeClr val="tx1"/>
                </a:solidFill>
                <a:effectLst/>
                <a:latin typeface="+mn-lt"/>
                <a:ea typeface="+mn-ea"/>
                <a:cs typeface="+mn-cs"/>
                <a:hlinkClick r:id="rId3" tooltip="Interface (computer science)"/>
              </a:rPr>
              <a:t>interface</a:t>
            </a:r>
            <a:r>
              <a:rPr lang="en-GB" sz="1200" b="0" i="0" kern="1200" dirty="0" smtClean="0">
                <a:solidFill>
                  <a:schemeClr val="tx1"/>
                </a:solidFill>
                <a:effectLst/>
                <a:latin typeface="+mn-lt"/>
                <a:ea typeface="+mn-ea"/>
                <a:cs typeface="+mn-cs"/>
              </a:rPr>
              <a:t> of an existing </a:t>
            </a:r>
            <a:r>
              <a:rPr lang="en-GB" sz="1200" b="0" i="0" u="none" strike="noStrike" kern="1200" dirty="0" smtClean="0">
                <a:solidFill>
                  <a:schemeClr val="tx1"/>
                </a:solidFill>
                <a:effectLst/>
                <a:latin typeface="+mn-lt"/>
                <a:ea typeface="+mn-ea"/>
                <a:cs typeface="+mn-cs"/>
                <a:hlinkClick r:id="rId4" tooltip="Class (computer science)"/>
              </a:rPr>
              <a:t>class</a:t>
            </a:r>
            <a:r>
              <a:rPr lang="en-GB" sz="1200" b="0" i="0" kern="1200" dirty="0" smtClean="0">
                <a:solidFill>
                  <a:schemeClr val="tx1"/>
                </a:solidFill>
                <a:effectLst/>
                <a:latin typeface="+mn-lt"/>
                <a:ea typeface="+mn-ea"/>
                <a:cs typeface="+mn-cs"/>
              </a:rPr>
              <a:t> to be used as another interface. It is often used to make existing classes work with others without modifying their </a:t>
            </a:r>
            <a:r>
              <a:rPr lang="en-GB" sz="1200" b="0" i="0" u="none" strike="noStrike" kern="1200" dirty="0" smtClean="0">
                <a:solidFill>
                  <a:schemeClr val="tx1"/>
                </a:solidFill>
                <a:effectLst/>
                <a:latin typeface="+mn-lt"/>
                <a:ea typeface="+mn-ea"/>
                <a:cs typeface="+mn-cs"/>
                <a:hlinkClick r:id="rId5" tooltip="Source code"/>
              </a:rPr>
              <a:t>source code</a:t>
            </a:r>
            <a:r>
              <a:rPr lang="en-GB" sz="1200" b="0" i="0" kern="1200" dirty="0" smtClean="0">
                <a:solidFill>
                  <a:schemeClr val="tx1"/>
                </a:solidFill>
                <a:effectLst/>
                <a:latin typeface="+mn-lt"/>
                <a:ea typeface="+mn-ea"/>
                <a:cs typeface="+mn-cs"/>
              </a:rPr>
              <a:t>.</a:t>
            </a:r>
          </a:p>
          <a:p>
            <a:r>
              <a:rPr lang="en-GB" sz="1200" b="0" i="0" kern="1200" dirty="0" smtClean="0">
                <a:solidFill>
                  <a:schemeClr val="tx1"/>
                </a:solidFill>
                <a:effectLst/>
                <a:latin typeface="+mn-lt"/>
                <a:ea typeface="+mn-ea"/>
                <a:cs typeface="+mn-cs"/>
              </a:rPr>
              <a:t>Interfaces may be incompatible, but the inner functionality should suit the need.</a:t>
            </a:r>
            <a:endParaRPr lang="en-GB" dirty="0" smtClean="0"/>
          </a:p>
          <a:p>
            <a:r>
              <a:rPr lang="en-GB" dirty="0" smtClean="0"/>
              <a:t>Object</a:t>
            </a:r>
            <a:r>
              <a:rPr lang="en-GB" baseline="0" dirty="0" smtClean="0"/>
              <a:t> adapter can adapt the interface of its parent class</a:t>
            </a:r>
          </a:p>
          <a:p>
            <a:r>
              <a:rPr lang="en-GB" baseline="0" dirty="0" smtClean="0"/>
              <a:t>Why we might want not to modify </a:t>
            </a:r>
            <a:r>
              <a:rPr lang="en-GB" baseline="0" dirty="0" err="1" smtClean="0"/>
              <a:t>exosting</a:t>
            </a:r>
            <a:r>
              <a:rPr lang="en-GB" baseline="0" dirty="0" smtClean="0"/>
              <a:t> interface?</a:t>
            </a:r>
          </a:p>
          <a:p>
            <a:endParaRPr lang="en-GB" baseline="0" dirty="0" smtClean="0"/>
          </a:p>
          <a:p>
            <a:r>
              <a:rPr lang="en-GB" sz="1200" b="0" i="0" kern="1200" dirty="0" smtClean="0">
                <a:solidFill>
                  <a:schemeClr val="tx1"/>
                </a:solidFill>
                <a:effectLst/>
                <a:latin typeface="+mn-lt"/>
                <a:ea typeface="+mn-ea"/>
                <a:cs typeface="+mn-cs"/>
              </a:rPr>
              <a:t>Convert the interface of a class into another interface clients expect. Adapter lets classes work together that couldn't otherwise because of incompatible interfaces.</a:t>
            </a:r>
          </a:p>
          <a:p>
            <a:r>
              <a:rPr lang="en-GB" sz="1200" b="0" i="0" kern="1200" dirty="0" smtClean="0">
                <a:solidFill>
                  <a:schemeClr val="tx1"/>
                </a:solidFill>
                <a:effectLst/>
                <a:latin typeface="+mn-lt"/>
                <a:ea typeface="+mn-ea"/>
                <a:cs typeface="+mn-cs"/>
              </a:rPr>
              <a:t>Wrap an existing class with a new interface.</a:t>
            </a:r>
          </a:p>
          <a:p>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5</a:t>
            </a:fld>
            <a:endParaRPr lang="en-GB"/>
          </a:p>
        </p:txBody>
      </p:sp>
    </p:spTree>
    <p:extLst>
      <p:ext uri="{BB962C8B-B14F-4D97-AF65-F5344CB8AC3E}">
        <p14:creationId xmlns:p14="http://schemas.microsoft.com/office/powerpoint/2010/main" val="69687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Participants</a:t>
            </a:r>
          </a:p>
          <a:p>
            <a:endParaRPr lang="en-GB" dirty="0" smtClean="0"/>
          </a:p>
          <a:p>
            <a:r>
              <a:rPr lang="en-GB" baseline="0" dirty="0" smtClean="0"/>
              <a:t>Our application is in F/K -&gt; call Adapter F2C/K2C that does the conversion and calls the existing modelling software</a:t>
            </a:r>
            <a:endParaRPr lang="en-GB" dirty="0" smtClean="0"/>
          </a:p>
          <a:p>
            <a:r>
              <a:rPr lang="en-GB" dirty="0" smtClean="0"/>
              <a:t>Source: Celsius</a:t>
            </a:r>
            <a:r>
              <a:rPr lang="en-GB" baseline="0" dirty="0" smtClean="0"/>
              <a:t> + Target: Fahrenheit/Kelvin</a:t>
            </a:r>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6</a:t>
            </a:fld>
            <a:endParaRPr lang="en-GB"/>
          </a:p>
        </p:txBody>
      </p:sp>
    </p:spTree>
    <p:extLst>
      <p:ext uri="{BB962C8B-B14F-4D97-AF65-F5344CB8AC3E}">
        <p14:creationId xmlns:p14="http://schemas.microsoft.com/office/powerpoint/2010/main" val="645091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much adapting does adapter</a:t>
            </a:r>
            <a:r>
              <a:rPr lang="en-GB" baseline="0" dirty="0" smtClean="0"/>
              <a:t> do?</a:t>
            </a:r>
          </a:p>
          <a:p>
            <a:endParaRPr lang="en-GB" baseline="0" dirty="0" smtClean="0"/>
          </a:p>
          <a:p>
            <a:pPr algn="just">
              <a:buFontTx/>
              <a:buChar char="-"/>
            </a:pPr>
            <a:r>
              <a:rPr lang="en-US" dirty="0" smtClean="0"/>
              <a:t>Use an existing class but its interface does not match the one you need</a:t>
            </a:r>
          </a:p>
          <a:p>
            <a:pPr algn="just">
              <a:buFontTx/>
              <a:buChar char="-"/>
            </a:pPr>
            <a:r>
              <a:rPr lang="en-US" dirty="0" smtClean="0"/>
              <a:t>Creating a reusable class that cooperates with unforeseen classes that do not necessarily have compatible interfaces</a:t>
            </a:r>
          </a:p>
          <a:p>
            <a:pPr algn="just">
              <a:buFontTx/>
              <a:buChar char="-"/>
            </a:pPr>
            <a:r>
              <a:rPr lang="en-US" dirty="0" smtClean="0"/>
              <a:t>Use several existing subclasses but it is impractical to adapt their interfaces by subclassing every one (object adapter)</a:t>
            </a:r>
          </a:p>
          <a:p>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7</a:t>
            </a:fld>
            <a:endParaRPr lang="en-GB"/>
          </a:p>
        </p:txBody>
      </p:sp>
    </p:spTree>
    <p:extLst>
      <p:ext uri="{BB962C8B-B14F-4D97-AF65-F5344CB8AC3E}">
        <p14:creationId xmlns:p14="http://schemas.microsoft.com/office/powerpoint/2010/main" val="33604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current temperature of the boiler, size of the room, volume and shape of the heating element used, filling of the heating element, </a:t>
            </a:r>
            <a:r>
              <a:rPr lang="en-US" dirty="0" err="1" smtClean="0"/>
              <a:t>etc</a:t>
            </a:r>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8</a:t>
            </a:fld>
            <a:endParaRPr lang="en-GB"/>
          </a:p>
        </p:txBody>
      </p:sp>
    </p:spTree>
    <p:extLst>
      <p:ext uri="{BB962C8B-B14F-4D97-AF65-F5344CB8AC3E}">
        <p14:creationId xmlns:p14="http://schemas.microsoft.com/office/powerpoint/2010/main" val="374057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Initial design?</a:t>
            </a:r>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9</a:t>
            </a:fld>
            <a:endParaRPr lang="en-GB"/>
          </a:p>
        </p:txBody>
      </p:sp>
    </p:spTree>
    <p:extLst>
      <p:ext uri="{BB962C8B-B14F-4D97-AF65-F5344CB8AC3E}">
        <p14:creationId xmlns:p14="http://schemas.microsoft.com/office/powerpoint/2010/main" val="25974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Participants</a:t>
            </a:r>
          </a:p>
          <a:p>
            <a:endParaRPr lang="en-GB" dirty="0" smtClean="0"/>
          </a:p>
          <a:p>
            <a:r>
              <a:rPr lang="en-GB" baseline="0" dirty="0" smtClean="0"/>
              <a:t>Our application is in F/K -&gt; call Adapter F2C/K2C that does the conversion and calls the existing modelling software</a:t>
            </a:r>
            <a:endParaRPr lang="en-GB" dirty="0" smtClean="0"/>
          </a:p>
          <a:p>
            <a:r>
              <a:rPr lang="en-GB" dirty="0" smtClean="0"/>
              <a:t>Source: Celsius</a:t>
            </a:r>
            <a:r>
              <a:rPr lang="en-GB" baseline="0" dirty="0" smtClean="0"/>
              <a:t> + Target: Fahrenheit/Kelvin</a:t>
            </a:r>
            <a:endParaRPr lang="en-GB" dirty="0"/>
          </a:p>
        </p:txBody>
      </p:sp>
      <p:sp>
        <p:nvSpPr>
          <p:cNvPr id="4" name="Slide Number Placeholder 3"/>
          <p:cNvSpPr>
            <a:spLocks noGrp="1"/>
          </p:cNvSpPr>
          <p:nvPr>
            <p:ph type="sldNum" sz="quarter" idx="10"/>
          </p:nvPr>
        </p:nvSpPr>
        <p:spPr/>
        <p:txBody>
          <a:bodyPr/>
          <a:lstStyle/>
          <a:p>
            <a:fld id="{E4BD9A7B-B49A-1E42-9846-A29FF38F8EC2}" type="slidenum">
              <a:rPr lang="en-GB" smtClean="0"/>
              <a:t>10</a:t>
            </a:fld>
            <a:endParaRPr lang="en-GB"/>
          </a:p>
        </p:txBody>
      </p:sp>
    </p:spTree>
    <p:extLst>
      <p:ext uri="{BB962C8B-B14F-4D97-AF65-F5344CB8AC3E}">
        <p14:creationId xmlns:p14="http://schemas.microsoft.com/office/powerpoint/2010/main" val="981597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5/22/17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5/22/17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5/22/17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5/22/17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5/22/17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5/22/17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5/22/17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5/22/17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6.tiff"/><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Additional material for </a:t>
            </a:r>
            <a:r>
              <a:rPr lang="en-US" dirty="0"/>
              <a:t>INFSEN01-2 </a:t>
            </a:r>
          </a:p>
        </p:txBody>
      </p:sp>
      <p:sp>
        <p:nvSpPr>
          <p:cNvPr id="3" name="Subtitle 2"/>
          <p:cNvSpPr>
            <a:spLocks noGrp="1"/>
          </p:cNvSpPr>
          <p:nvPr>
            <p:ph type="subTitle" idx="1"/>
          </p:nvPr>
        </p:nvSpPr>
        <p:spPr/>
        <p:txBody>
          <a:bodyPr>
            <a:normAutofit fontScale="92500" lnSpcReduction="20000"/>
          </a:bodyPr>
          <a:lstStyle/>
          <a:p>
            <a:r>
              <a:rPr lang="en-US" dirty="0" smtClean="0"/>
              <a:t>Dr Anna V. Kononova</a:t>
            </a:r>
          </a:p>
          <a:p>
            <a:r>
              <a:rPr lang="en-US" b="1" dirty="0" smtClean="0"/>
              <a:t>Lecture </a:t>
            </a:r>
            <a:r>
              <a:rPr lang="en-US" b="1" dirty="0" smtClean="0"/>
              <a:t>4</a:t>
            </a:r>
            <a:r>
              <a:rPr lang="en-US" dirty="0" smtClean="0"/>
              <a:t>. Adapter pattern</a:t>
            </a:r>
            <a:r>
              <a:rPr lang="en-US" dirty="0" smtClean="0"/>
              <a:t>. May </a:t>
            </a:r>
            <a:r>
              <a:rPr lang="en-US" dirty="0" smtClean="0"/>
              <a:t>23</a:t>
            </a:r>
            <a:r>
              <a:rPr lang="en-US" dirty="0" smtClean="0"/>
              <a:t>, </a:t>
            </a:r>
            <a:r>
              <a:rPr lang="en-US" dirty="0" smtClean="0"/>
              <a:t>2017</a:t>
            </a:r>
            <a:endParaRPr lang="en-US" dirty="0"/>
          </a:p>
        </p:txBody>
      </p:sp>
    </p:spTree>
    <p:extLst>
      <p:ext uri="{BB962C8B-B14F-4D97-AF65-F5344CB8AC3E}">
        <p14:creationId xmlns:p14="http://schemas.microsoft.com/office/powerpoint/2010/main" val="1643064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5" y="3737299"/>
            <a:ext cx="8347624" cy="3019959"/>
          </a:xfrm>
          <a:prstGeom prst="rect">
            <a:avLst/>
          </a:prstGeom>
        </p:spPr>
      </p:pic>
      <p:sp>
        <p:nvSpPr>
          <p:cNvPr id="2" name="Vertical Title 1"/>
          <p:cNvSpPr>
            <a:spLocks noGrp="1"/>
          </p:cNvSpPr>
          <p:nvPr>
            <p:ph type="title" orient="vert"/>
          </p:nvPr>
        </p:nvSpPr>
        <p:spPr/>
        <p:txBody>
          <a:bodyPr>
            <a:normAutofit/>
          </a:bodyPr>
          <a:lstStyle/>
          <a:p>
            <a:r>
              <a:rPr lang="en-GB" dirty="0" smtClean="0"/>
              <a:t>Adapter: </a:t>
            </a:r>
            <a:r>
              <a:rPr lang="nl-NL" dirty="0" err="1" smtClean="0"/>
              <a:t>compare</a:t>
            </a:r>
            <a:r>
              <a:rPr lang="nl-NL" dirty="0" smtClean="0"/>
              <a:t> </a:t>
            </a:r>
            <a:br>
              <a:rPr lang="nl-NL" dirty="0" smtClean="0"/>
            </a:br>
            <a:r>
              <a:rPr lang="nl-NL" dirty="0" err="1" smtClean="0"/>
              <a:t>example</a:t>
            </a:r>
            <a:r>
              <a:rPr lang="nl-NL" dirty="0" smtClean="0"/>
              <a:t> design</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algn="just"/>
            <a:endParaRPr lang="en-GB" b="1" dirty="0" smtClean="0"/>
          </a:p>
        </p:txBody>
      </p:sp>
      <p:pic>
        <p:nvPicPr>
          <p:cNvPr id="6" name="Picture 5"/>
          <p:cNvPicPr>
            <a:picLocks noChangeAspect="1"/>
          </p:cNvPicPr>
          <p:nvPr/>
        </p:nvPicPr>
        <p:blipFill>
          <a:blip r:embed="rId4"/>
          <a:stretch>
            <a:fillRect/>
          </a:stretch>
        </p:blipFill>
        <p:spPr>
          <a:xfrm>
            <a:off x="498765" y="675723"/>
            <a:ext cx="5248142" cy="3250908"/>
          </a:xfrm>
          <a:prstGeom prst="rect">
            <a:avLst/>
          </a:prstGeom>
        </p:spPr>
      </p:pic>
    </p:spTree>
    <p:extLst>
      <p:ext uri="{BB962C8B-B14F-4D97-AF65-F5344CB8AC3E}">
        <p14:creationId xmlns:p14="http://schemas.microsoft.com/office/powerpoint/2010/main" val="206040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GB" dirty="0" smtClean="0"/>
              <a:t>examples from official slides</a:t>
            </a:r>
            <a:endParaRPr lang="en-GB" dirty="0"/>
          </a:p>
        </p:txBody>
      </p:sp>
      <p:sp>
        <p:nvSpPr>
          <p:cNvPr id="3" name="Vertical Text Placeholder 2"/>
          <p:cNvSpPr>
            <a:spLocks noGrp="1"/>
          </p:cNvSpPr>
          <p:nvPr>
            <p:ph type="body" orient="vert" idx="1"/>
          </p:nvPr>
        </p:nvSpPr>
        <p:spPr>
          <a:xfrm rot="16200000">
            <a:off x="4127730" y="-2953240"/>
            <a:ext cx="995421" cy="8253349"/>
          </a:xfrm>
        </p:spPr>
        <p:txBody>
          <a:bodyPr>
            <a:normAutofit lnSpcReduction="10000"/>
          </a:bodyPr>
          <a:lstStyle/>
          <a:p>
            <a:pPr marL="0" indent="0" algn="just">
              <a:spcBef>
                <a:spcPts val="0"/>
              </a:spcBef>
              <a:spcAft>
                <a:spcPts val="0"/>
              </a:spcAft>
              <a:buNone/>
            </a:pPr>
            <a:r>
              <a:rPr lang="en-GB" b="1" dirty="0" smtClean="0"/>
              <a:t>Making Option ”</a:t>
            </a:r>
            <a:r>
              <a:rPr lang="en-GB" b="1" dirty="0" err="1" smtClean="0"/>
              <a:t>iterable</a:t>
            </a:r>
            <a:r>
              <a:rPr lang="en-GB" b="1" dirty="0" smtClean="0"/>
              <a:t>”: a naive approach</a:t>
            </a:r>
          </a:p>
          <a:p>
            <a:pPr algn="just">
              <a:spcBef>
                <a:spcPts val="0"/>
              </a:spcBef>
              <a:spcAft>
                <a:spcPts val="0"/>
              </a:spcAft>
            </a:pPr>
            <a:r>
              <a:rPr lang="en-GB" dirty="0" smtClean="0"/>
              <a:t>Consider the </a:t>
            </a:r>
            <a:r>
              <a:rPr lang="en-GB" i="1" dirty="0" smtClean="0"/>
              <a:t>Option</a:t>
            </a:r>
            <a:r>
              <a:rPr lang="en-GB" dirty="0" smtClean="0"/>
              <a:t> data type that is some kind of collection</a:t>
            </a:r>
          </a:p>
          <a:p>
            <a:pPr algn="just">
              <a:spcBef>
                <a:spcPts val="0"/>
              </a:spcBef>
              <a:spcAft>
                <a:spcPts val="0"/>
              </a:spcAft>
            </a:pPr>
            <a:r>
              <a:rPr lang="en-GB" dirty="0" smtClean="0"/>
              <a:t>Without adapter: </a:t>
            </a:r>
          </a:p>
        </p:txBody>
      </p:sp>
      <p:sp>
        <p:nvSpPr>
          <p:cNvPr id="4" name="Vertical Text Placeholder 2"/>
          <p:cNvSpPr txBox="1">
            <a:spLocks/>
          </p:cNvSpPr>
          <p:nvPr/>
        </p:nvSpPr>
        <p:spPr>
          <a:xfrm rot="16200000">
            <a:off x="298730" y="1745058"/>
            <a:ext cx="4820152" cy="4420077"/>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Interface Iterator&lt;T&gt;{</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public Option&lt;T&gt; </a:t>
            </a:r>
            <a:r>
              <a:rPr lang="en-GB" sz="1600" i="1" dirty="0" err="1" smtClean="0">
                <a:latin typeface="Courier New" charset="0"/>
                <a:ea typeface="Courier New" charset="0"/>
                <a:cs typeface="Courier New" charset="0"/>
              </a:rPr>
              <a:t>GenNext</a:t>
            </a:r>
            <a:r>
              <a:rPr lang="en-GB" sz="1600" i="1" dirty="0" smtClean="0">
                <a:latin typeface="Courier New" charset="0"/>
                <a:ea typeface="Courier New" charset="0"/>
                <a:cs typeface="Courier New" charset="0"/>
              </a:rPr>
              <a:t>();</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Interface Option&lt;T&gt; : Iterator&lt;T&gt; {</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a:t>
            </a:r>
          </a:p>
          <a:p>
            <a:pPr marL="0" indent="0" algn="just">
              <a:spcBef>
                <a:spcPts val="0"/>
              </a:spcBef>
              <a:spcAft>
                <a:spcPts val="0"/>
              </a:spcAft>
              <a:buNone/>
            </a:pPr>
            <a:r>
              <a:rPr lang="en-GB" sz="1600" i="1" dirty="0">
                <a:latin typeface="Courier New" charset="0"/>
                <a:ea typeface="Courier New" charset="0"/>
                <a:cs typeface="Courier New" charset="0"/>
              </a:rPr>
              <a:t>class None&lt;T&gt; : Option&lt;T&gt;{</a:t>
            </a:r>
          </a:p>
          <a:p>
            <a:pPr marL="0" indent="0" algn="just">
              <a:spcBef>
                <a:spcPts val="0"/>
              </a:spcBef>
              <a:spcAft>
                <a:spcPts val="0"/>
              </a:spcAft>
              <a:buNone/>
            </a:pPr>
            <a:r>
              <a:rPr lang="nl-NL" sz="1600" i="1" dirty="0">
                <a:latin typeface="Courier New" charset="0"/>
                <a:ea typeface="Courier New" charset="0"/>
                <a:cs typeface="Courier New" charset="0"/>
              </a:rPr>
              <a:t>  Option&lt;T&gt; </a:t>
            </a:r>
            <a:r>
              <a:rPr lang="nl-NL" sz="1600" i="1" dirty="0" err="1">
                <a:latin typeface="Courier New" charset="0"/>
                <a:ea typeface="Courier New" charset="0"/>
                <a:cs typeface="Courier New" charset="0"/>
              </a:rPr>
              <a:t>GetNext</a:t>
            </a:r>
            <a:r>
              <a:rPr lang="nl-NL" sz="1600" i="1" dirty="0">
                <a:latin typeface="Courier New" charset="0"/>
                <a:ea typeface="Courier New" charset="0"/>
                <a:cs typeface="Courier New" charset="0"/>
              </a:rPr>
              <a:t>(){</a:t>
            </a:r>
          </a:p>
          <a:p>
            <a:pPr marL="0" indent="0" algn="just">
              <a:spcBef>
                <a:spcPts val="0"/>
              </a:spcBef>
              <a:spcAft>
                <a:spcPts val="0"/>
              </a:spcAft>
              <a:buNone/>
            </a:pPr>
            <a:r>
              <a:rPr lang="nl-NL" sz="1600" i="1" dirty="0">
                <a:latin typeface="Courier New" charset="0"/>
                <a:ea typeface="Courier New" charset="0"/>
                <a:cs typeface="Courier New" charset="0"/>
              </a:rPr>
              <a:t>    return new None&lt;T&gt;();</a:t>
            </a:r>
          </a:p>
          <a:p>
            <a:pPr marL="0" indent="0" algn="just">
              <a:spcBef>
                <a:spcPts val="0"/>
              </a:spcBef>
              <a:spcAft>
                <a:spcPts val="0"/>
              </a:spcAft>
              <a:buNone/>
            </a:pPr>
            <a:r>
              <a:rPr lang="nl-NL" sz="1600" i="1" dirty="0">
                <a:latin typeface="Courier New" charset="0"/>
                <a:ea typeface="Courier New" charset="0"/>
                <a:cs typeface="Courier New" charset="0"/>
              </a:rPr>
              <a:t>  }</a:t>
            </a:r>
          </a:p>
          <a:p>
            <a:pPr marL="0" indent="0" algn="just">
              <a:spcBef>
                <a:spcPts val="0"/>
              </a:spcBef>
              <a:spcAft>
                <a:spcPts val="0"/>
              </a:spcAft>
              <a:buNone/>
            </a:pPr>
            <a:r>
              <a:rPr lang="nl-NL" sz="1600" i="1" dirty="0">
                <a:latin typeface="Courier New" charset="0"/>
                <a:ea typeface="Courier New" charset="0"/>
                <a:cs typeface="Courier New" charset="0"/>
              </a:rPr>
              <a:t>  </a:t>
            </a:r>
            <a:r>
              <a:rPr lang="mr-IN" sz="1600" i="1" dirty="0">
                <a:latin typeface="Courier New" charset="0"/>
                <a:ea typeface="Courier New" charset="0"/>
                <a:cs typeface="Courier New" charset="0"/>
              </a:rPr>
              <a:t>…</a:t>
            </a:r>
            <a:r>
              <a:rPr lang="nl-NL" sz="1600" i="1" dirty="0">
                <a:latin typeface="Courier New" charset="0"/>
                <a:ea typeface="Courier New" charset="0"/>
                <a:cs typeface="Courier New" charset="0"/>
              </a:rPr>
              <a:t> </a:t>
            </a:r>
            <a:endParaRPr lang="en-GB" sz="1600" i="1" dirty="0">
              <a:latin typeface="Courier New" charset="0"/>
              <a:ea typeface="Courier New" charset="0"/>
              <a:cs typeface="Courier New" charset="0"/>
            </a:endParaRPr>
          </a:p>
          <a:p>
            <a:pPr marL="0" indent="0" algn="just">
              <a:spcBef>
                <a:spcPts val="0"/>
              </a:spcBef>
              <a:spcAft>
                <a:spcPts val="0"/>
              </a:spcAft>
              <a:buNone/>
            </a:pPr>
            <a:r>
              <a:rPr lang="en-GB" sz="1600" i="1" dirty="0" smtClean="0">
                <a:latin typeface="Courier New" charset="0"/>
                <a:ea typeface="Courier New" charset="0"/>
                <a:cs typeface="Courier New" charset="0"/>
              </a:rPr>
              <a:t>}</a:t>
            </a:r>
          </a:p>
          <a:p>
            <a:pPr marL="0" indent="0">
              <a:buNone/>
            </a:pPr>
            <a:r>
              <a:rPr lang="en-GB" sz="1600" dirty="0" smtClean="0"/>
              <a:t>Is </a:t>
            </a:r>
            <a:r>
              <a:rPr lang="en-GB" sz="1600" dirty="0"/>
              <a:t>it always needed for the option to be </a:t>
            </a:r>
            <a:r>
              <a:rPr lang="en-GB" sz="1600" dirty="0" err="1"/>
              <a:t>iterable</a:t>
            </a:r>
            <a:r>
              <a:rPr lang="en-GB" sz="1600" dirty="0"/>
              <a:t>? </a:t>
            </a:r>
            <a:r>
              <a:rPr lang="en-GB" sz="1600" dirty="0" smtClean="0"/>
              <a:t>No! Adapter </a:t>
            </a:r>
            <a:r>
              <a:rPr lang="en-GB" sz="1600" dirty="0"/>
              <a:t>is better as it allows to extend option to any additional services required without changing the option data structure</a:t>
            </a:r>
          </a:p>
          <a:p>
            <a:pPr marL="0" indent="0" algn="just">
              <a:spcBef>
                <a:spcPts val="0"/>
              </a:spcBef>
              <a:spcAft>
                <a:spcPts val="0"/>
              </a:spcAft>
              <a:buNone/>
            </a:pPr>
            <a:endParaRPr lang="en-GB" sz="1600" i="1" dirty="0" smtClean="0">
              <a:latin typeface="Courier New" charset="0"/>
              <a:ea typeface="Courier New" charset="0"/>
              <a:cs typeface="Courier New" charset="0"/>
            </a:endParaRPr>
          </a:p>
          <a:p>
            <a:pPr marL="0" indent="0" algn="just">
              <a:buFont typeface="Wingdings 2" panose="05020102010507070707" pitchFamily="18" charset="2"/>
              <a:buNone/>
            </a:pPr>
            <a:endParaRPr lang="en-GB" b="1" dirty="0"/>
          </a:p>
        </p:txBody>
      </p:sp>
      <p:sp>
        <p:nvSpPr>
          <p:cNvPr id="5" name="Vertical Text Placeholder 2"/>
          <p:cNvSpPr txBox="1">
            <a:spLocks/>
          </p:cNvSpPr>
          <p:nvPr/>
        </p:nvSpPr>
        <p:spPr>
          <a:xfrm rot="16200000">
            <a:off x="4370224" y="1983281"/>
            <a:ext cx="4694026" cy="4069756"/>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spcBef>
                <a:spcPts val="0"/>
              </a:spcBef>
              <a:spcAft>
                <a:spcPts val="0"/>
              </a:spcAft>
              <a:buNone/>
            </a:pPr>
            <a:r>
              <a:rPr lang="en-GB" sz="1600" i="1" dirty="0" smtClean="0">
                <a:latin typeface="Courier New" charset="0"/>
                <a:ea typeface="Courier New" charset="0"/>
                <a:cs typeface="Courier New" charset="0"/>
              </a:rPr>
              <a:t>Class </a:t>
            </a:r>
            <a:r>
              <a:rPr lang="en-GB" sz="1600" i="1" dirty="0">
                <a:latin typeface="Courier New" charset="0"/>
                <a:ea typeface="Courier New" charset="0"/>
                <a:cs typeface="Courier New" charset="0"/>
              </a:rPr>
              <a:t>Some&lt;T&gt; : Option&lt;T&gt;{</a:t>
            </a:r>
          </a:p>
          <a:p>
            <a:pPr marL="0" indent="0" algn="just">
              <a:spcBef>
                <a:spcPts val="0"/>
              </a:spcBef>
              <a:spcAft>
                <a:spcPts val="0"/>
              </a:spcAft>
              <a:buNone/>
            </a:pPr>
            <a:r>
              <a:rPr lang="en-GB" sz="1600" i="1" dirty="0">
                <a:latin typeface="Courier New" charset="0"/>
                <a:ea typeface="Courier New" charset="0"/>
                <a:cs typeface="Courier New" charset="0"/>
              </a:rPr>
              <a:t>  private T value;</a:t>
            </a:r>
          </a:p>
          <a:p>
            <a:pPr marL="0" indent="0" algn="just">
              <a:spcBef>
                <a:spcPts val="0"/>
              </a:spcBef>
              <a:spcAft>
                <a:spcPts val="0"/>
              </a:spcAft>
              <a:buNone/>
            </a:pPr>
            <a:r>
              <a:rPr lang="en-GB" sz="1600" i="1" dirty="0">
                <a:latin typeface="Courier New" charset="0"/>
                <a:ea typeface="Courier New" charset="0"/>
                <a:cs typeface="Courier New" charset="0"/>
              </a:rPr>
              <a:t>  private bool visited = false;</a:t>
            </a:r>
          </a:p>
          <a:p>
            <a:pPr marL="0" indent="0" algn="just">
              <a:spcBef>
                <a:spcPts val="0"/>
              </a:spcBef>
              <a:spcAft>
                <a:spcPts val="0"/>
              </a:spcAft>
              <a:buNone/>
            </a:pPr>
            <a:r>
              <a:rPr lang="en-GB" sz="1600" i="1" dirty="0">
                <a:latin typeface="Courier New" charset="0"/>
                <a:ea typeface="Courier New" charset="0"/>
                <a:cs typeface="Courier New" charset="0"/>
              </a:rPr>
              <a:t>  public Some(T value){</a:t>
            </a:r>
          </a:p>
          <a:p>
            <a:pPr marL="0" indent="0" algn="just">
              <a:spcBef>
                <a:spcPts val="0"/>
              </a:spcBef>
              <a:spcAft>
                <a:spcPts val="0"/>
              </a:spcAft>
              <a:buNone/>
            </a:pPr>
            <a:r>
              <a:rPr lang="en-GB" sz="1600" i="1" dirty="0">
                <a:latin typeface="Courier New" charset="0"/>
                <a:ea typeface="Courier New" charset="0"/>
                <a:cs typeface="Courier New" charset="0"/>
              </a:rPr>
              <a:t>    </a:t>
            </a:r>
            <a:r>
              <a:rPr lang="en-GB" sz="1600" i="1" dirty="0" err="1">
                <a:latin typeface="Courier New" charset="0"/>
                <a:ea typeface="Courier New" charset="0"/>
                <a:cs typeface="Courier New" charset="0"/>
              </a:rPr>
              <a:t>this.value</a:t>
            </a:r>
            <a:r>
              <a:rPr lang="en-GB" sz="1600" i="1" dirty="0">
                <a:latin typeface="Courier New" charset="0"/>
                <a:ea typeface="Courier New" charset="0"/>
                <a:cs typeface="Courier New" charset="0"/>
              </a:rPr>
              <a:t> = value;</a:t>
            </a:r>
          </a:p>
          <a:p>
            <a:pPr marL="0" indent="0" algn="just">
              <a:spcBef>
                <a:spcPts val="0"/>
              </a:spcBef>
              <a:spcAft>
                <a:spcPts val="0"/>
              </a:spcAft>
              <a:buNone/>
            </a:pPr>
            <a:r>
              <a:rPr lang="en-GB" sz="1600" i="1" dirty="0">
                <a:latin typeface="Courier New" charset="0"/>
                <a:ea typeface="Courier New" charset="0"/>
                <a:cs typeface="Courier New" charset="0"/>
              </a:rPr>
              <a:t>  }</a:t>
            </a:r>
          </a:p>
          <a:p>
            <a:pPr marL="0" indent="0" algn="just">
              <a:spcBef>
                <a:spcPts val="0"/>
              </a:spcBef>
              <a:spcAft>
                <a:spcPts val="0"/>
              </a:spcAft>
              <a:buNone/>
            </a:pPr>
            <a:r>
              <a:rPr lang="en-GB" sz="1600" i="1" dirty="0">
                <a:latin typeface="Courier New" charset="0"/>
                <a:ea typeface="Courier New" charset="0"/>
                <a:cs typeface="Courier New" charset="0"/>
              </a:rPr>
              <a:t>  Option&lt;T&gt; </a:t>
            </a:r>
            <a:r>
              <a:rPr lang="en-GB" sz="1600" i="1" dirty="0" err="1">
                <a:latin typeface="Courier New" charset="0"/>
                <a:ea typeface="Courier New" charset="0"/>
                <a:cs typeface="Courier New" charset="0"/>
              </a:rPr>
              <a:t>GetNext</a:t>
            </a:r>
            <a:r>
              <a:rPr lang="en-GB" sz="1600" i="1" dirty="0">
                <a:latin typeface="Courier New" charset="0"/>
                <a:ea typeface="Courier New" charset="0"/>
                <a:cs typeface="Courier New" charset="0"/>
              </a:rPr>
              <a:t>(){</a:t>
            </a:r>
          </a:p>
          <a:p>
            <a:pPr marL="0" indent="0" algn="just">
              <a:spcBef>
                <a:spcPts val="0"/>
              </a:spcBef>
              <a:spcAft>
                <a:spcPts val="0"/>
              </a:spcAft>
              <a:buNone/>
            </a:pPr>
            <a:r>
              <a:rPr lang="en-GB" sz="1600" i="1" dirty="0">
                <a:latin typeface="Courier New" charset="0"/>
                <a:ea typeface="Courier New" charset="0"/>
                <a:cs typeface="Courier New" charset="0"/>
              </a:rPr>
              <a:t>    if(visited){</a:t>
            </a:r>
          </a:p>
          <a:p>
            <a:pPr marL="0" indent="0" algn="just">
              <a:spcBef>
                <a:spcPts val="0"/>
              </a:spcBef>
              <a:spcAft>
                <a:spcPts val="0"/>
              </a:spcAft>
              <a:buNone/>
            </a:pPr>
            <a:r>
              <a:rPr lang="en-GB" sz="1600" i="1" dirty="0">
                <a:latin typeface="Courier New" charset="0"/>
                <a:ea typeface="Courier New" charset="0"/>
                <a:cs typeface="Courier New" charset="0"/>
              </a:rPr>
              <a:t>      return new None&lt;T&gt;;</a:t>
            </a:r>
          </a:p>
          <a:p>
            <a:pPr marL="0" indent="0" algn="just">
              <a:spcBef>
                <a:spcPts val="0"/>
              </a:spcBef>
              <a:spcAft>
                <a:spcPts val="0"/>
              </a:spcAft>
              <a:buNone/>
            </a:pPr>
            <a:r>
              <a:rPr lang="en-GB" sz="1600" i="1" dirty="0">
                <a:latin typeface="Courier New" charset="0"/>
                <a:ea typeface="Courier New" charset="0"/>
                <a:cs typeface="Courier New" charset="0"/>
              </a:rPr>
              <a:t>    }</a:t>
            </a:r>
          </a:p>
          <a:p>
            <a:pPr marL="0" indent="0" algn="just">
              <a:spcBef>
                <a:spcPts val="0"/>
              </a:spcBef>
              <a:spcAft>
                <a:spcPts val="0"/>
              </a:spcAft>
              <a:buNone/>
            </a:pPr>
            <a:r>
              <a:rPr lang="en-GB" sz="1600" i="1" dirty="0">
                <a:latin typeface="Courier New" charset="0"/>
                <a:ea typeface="Courier New" charset="0"/>
                <a:cs typeface="Courier New" charset="0"/>
              </a:rPr>
              <a:t>    else{</a:t>
            </a:r>
          </a:p>
          <a:p>
            <a:pPr marL="0" indent="0" algn="just">
              <a:spcBef>
                <a:spcPts val="0"/>
              </a:spcBef>
              <a:spcAft>
                <a:spcPts val="0"/>
              </a:spcAft>
              <a:buNone/>
            </a:pPr>
            <a:r>
              <a:rPr lang="en-GB" sz="1600" i="1" dirty="0">
                <a:latin typeface="Courier New" charset="0"/>
                <a:ea typeface="Courier New" charset="0"/>
                <a:cs typeface="Courier New" charset="0"/>
              </a:rPr>
              <a:t>      visited = true;</a:t>
            </a:r>
          </a:p>
          <a:p>
            <a:pPr marL="0" indent="0" algn="just">
              <a:spcBef>
                <a:spcPts val="0"/>
              </a:spcBef>
              <a:spcAft>
                <a:spcPts val="0"/>
              </a:spcAft>
              <a:buNone/>
            </a:pPr>
            <a:r>
              <a:rPr lang="en-GB" sz="1600" i="1" dirty="0">
                <a:latin typeface="Courier New" charset="0"/>
                <a:ea typeface="Courier New" charset="0"/>
                <a:cs typeface="Courier New" charset="0"/>
              </a:rPr>
              <a:t>      return new Some&lt;T&gt;(value);   </a:t>
            </a:r>
          </a:p>
          <a:p>
            <a:pPr marL="0" indent="0" algn="just">
              <a:spcBef>
                <a:spcPts val="0"/>
              </a:spcBef>
              <a:spcAft>
                <a:spcPts val="0"/>
              </a:spcAft>
              <a:buNone/>
            </a:pPr>
            <a:r>
              <a:rPr lang="en-GB" sz="1600" i="1" dirty="0">
                <a:latin typeface="Courier New" charset="0"/>
                <a:ea typeface="Courier New" charset="0"/>
                <a:cs typeface="Courier New" charset="0"/>
              </a:rPr>
              <a:t>    } </a:t>
            </a:r>
          </a:p>
          <a:p>
            <a:pPr marL="0" indent="0" algn="just">
              <a:spcBef>
                <a:spcPts val="0"/>
              </a:spcBef>
              <a:spcAft>
                <a:spcPts val="0"/>
              </a:spcAft>
              <a:buNone/>
            </a:pPr>
            <a:r>
              <a:rPr lang="en-GB" sz="1600" i="1" dirty="0">
                <a:latin typeface="Courier New" charset="0"/>
                <a:ea typeface="Courier New" charset="0"/>
                <a:cs typeface="Courier New" charset="0"/>
              </a:rPr>
              <a:t>  }</a:t>
            </a:r>
          </a:p>
          <a:p>
            <a:pPr marL="0" indent="0" algn="just">
              <a:spcBef>
                <a:spcPts val="0"/>
              </a:spcBef>
              <a:spcAft>
                <a:spcPts val="0"/>
              </a:spcAft>
              <a:buNone/>
            </a:pPr>
            <a:r>
              <a:rPr lang="en-GB" sz="1600" i="1" dirty="0">
                <a:latin typeface="Courier New" charset="0"/>
                <a:ea typeface="Courier New" charset="0"/>
                <a:cs typeface="Courier New" charset="0"/>
              </a:rPr>
              <a:t>  </a:t>
            </a:r>
            <a:r>
              <a:rPr lang="mr-IN" sz="1600" i="1" dirty="0">
                <a:latin typeface="Courier New" charset="0"/>
                <a:ea typeface="Courier New" charset="0"/>
                <a:cs typeface="Courier New" charset="0"/>
              </a:rPr>
              <a:t>…</a:t>
            </a:r>
            <a:endParaRPr lang="en-GB" sz="1600" i="1" dirty="0">
              <a:latin typeface="Courier New" charset="0"/>
              <a:ea typeface="Courier New" charset="0"/>
              <a:cs typeface="Courier New" charset="0"/>
            </a:endParaRPr>
          </a:p>
          <a:p>
            <a:pPr marL="0" indent="0" algn="just">
              <a:spcBef>
                <a:spcPts val="0"/>
              </a:spcBef>
              <a:spcAft>
                <a:spcPts val="0"/>
              </a:spcAft>
              <a:buNone/>
            </a:pPr>
            <a:r>
              <a:rPr lang="en-GB" sz="1600" i="1" dirty="0">
                <a:latin typeface="Courier New" charset="0"/>
                <a:ea typeface="Courier New" charset="0"/>
                <a:cs typeface="Courier New" charset="0"/>
              </a:rPr>
              <a:t>}</a:t>
            </a:r>
          </a:p>
          <a:p>
            <a:pPr marL="0" indent="0" algn="just">
              <a:buFont typeface="Wingdings 2" panose="05020102010507070707" pitchFamily="18" charset="2"/>
              <a:buNone/>
            </a:pPr>
            <a:endParaRPr lang="en-GB" b="1" dirty="0"/>
          </a:p>
        </p:txBody>
      </p:sp>
    </p:spTree>
    <p:extLst>
      <p:ext uri="{BB962C8B-B14F-4D97-AF65-F5344CB8AC3E}">
        <p14:creationId xmlns:p14="http://schemas.microsoft.com/office/powerpoint/2010/main" val="15455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1" end="1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2" end="1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15" end="1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6" end="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7" end="7"/>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9" end="9"/>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GB" dirty="0" smtClean="0"/>
              <a:t>examples </a:t>
            </a:r>
            <a:r>
              <a:rPr lang="en-GB" dirty="0"/>
              <a:t>from official </a:t>
            </a:r>
            <a:r>
              <a:rPr lang="en-GB" dirty="0" smtClean="0"/>
              <a:t>slides</a:t>
            </a:r>
            <a:endParaRPr lang="en-US" dirty="0"/>
          </a:p>
        </p:txBody>
      </p:sp>
      <p:sp>
        <p:nvSpPr>
          <p:cNvPr id="3" name="Vertical Text Placeholder 2"/>
          <p:cNvSpPr>
            <a:spLocks noGrp="1"/>
          </p:cNvSpPr>
          <p:nvPr>
            <p:ph type="body" orient="vert" idx="1"/>
          </p:nvPr>
        </p:nvSpPr>
        <p:spPr>
          <a:xfrm rot="16200000">
            <a:off x="4127730" y="-2953240"/>
            <a:ext cx="995421" cy="8253349"/>
          </a:xfrm>
        </p:spPr>
        <p:txBody>
          <a:bodyPr>
            <a:normAutofit lnSpcReduction="10000"/>
          </a:bodyPr>
          <a:lstStyle/>
          <a:p>
            <a:pPr marL="0" indent="0" algn="just">
              <a:spcBef>
                <a:spcPts val="0"/>
              </a:spcBef>
              <a:spcAft>
                <a:spcPts val="0"/>
              </a:spcAft>
              <a:buNone/>
            </a:pPr>
            <a:r>
              <a:rPr lang="en-GB" b="1" dirty="0" smtClean="0"/>
              <a:t>Iterating an Option&lt;T&gt; with adapters</a:t>
            </a:r>
          </a:p>
          <a:p>
            <a:pPr algn="just">
              <a:spcBef>
                <a:spcPts val="0"/>
              </a:spcBef>
              <a:spcAft>
                <a:spcPts val="0"/>
              </a:spcAft>
            </a:pPr>
            <a:r>
              <a:rPr lang="en-GB" i="1" dirty="0" smtClean="0"/>
              <a:t>Iterator&lt;T&gt;</a:t>
            </a:r>
            <a:r>
              <a:rPr lang="en-GB" dirty="0" smtClean="0"/>
              <a:t> is a </a:t>
            </a:r>
            <a:r>
              <a:rPr lang="en-GB" i="1" dirty="0" smtClean="0"/>
              <a:t>Target</a:t>
            </a:r>
            <a:r>
              <a:rPr lang="en-GB" dirty="0" smtClean="0"/>
              <a:t>, </a:t>
            </a:r>
            <a:r>
              <a:rPr lang="en-GB" i="1" dirty="0" smtClean="0"/>
              <a:t>Option&lt;T&gt;</a:t>
            </a:r>
            <a:r>
              <a:rPr lang="en-GB" dirty="0" smtClean="0"/>
              <a:t> is </a:t>
            </a:r>
            <a:r>
              <a:rPr lang="en-GB" i="1" dirty="0" smtClean="0"/>
              <a:t>Source</a:t>
            </a:r>
            <a:r>
              <a:rPr lang="en-GB" dirty="0" smtClean="0"/>
              <a:t>, </a:t>
            </a:r>
            <a:r>
              <a:rPr lang="en-GB" i="1" dirty="0" err="1"/>
              <a:t>I</a:t>
            </a:r>
            <a:r>
              <a:rPr lang="en-GB" i="1" dirty="0" err="1" smtClean="0"/>
              <a:t>OptionIterator</a:t>
            </a:r>
            <a:r>
              <a:rPr lang="en-GB" i="1" dirty="0" smtClean="0"/>
              <a:t>&lt;T&gt;</a:t>
            </a:r>
            <a:r>
              <a:rPr lang="en-GB" dirty="0" smtClean="0"/>
              <a:t> is </a:t>
            </a:r>
            <a:r>
              <a:rPr lang="en-GB" i="1" dirty="0" smtClean="0"/>
              <a:t>Adapter</a:t>
            </a:r>
          </a:p>
          <a:p>
            <a:pPr algn="just">
              <a:spcBef>
                <a:spcPts val="0"/>
              </a:spcBef>
              <a:spcAft>
                <a:spcPts val="0"/>
              </a:spcAft>
            </a:pPr>
            <a:r>
              <a:rPr lang="en-GB" i="1" dirty="0" err="1" smtClean="0"/>
              <a:t>GetNext</a:t>
            </a:r>
            <a:r>
              <a:rPr lang="en-GB" dirty="0" smtClean="0"/>
              <a:t>() returns </a:t>
            </a:r>
            <a:r>
              <a:rPr lang="en-GB" i="1" dirty="0" smtClean="0"/>
              <a:t>Some</a:t>
            </a:r>
            <a:r>
              <a:rPr lang="en-GB" dirty="0" smtClean="0"/>
              <a:t> only in the first iteration; iterating </a:t>
            </a:r>
            <a:r>
              <a:rPr lang="en-GB" i="1" dirty="0" smtClean="0"/>
              <a:t>None </a:t>
            </a:r>
            <a:r>
              <a:rPr lang="en-GB" dirty="0" smtClean="0"/>
              <a:t>returns </a:t>
            </a:r>
            <a:r>
              <a:rPr lang="en-GB" i="1" dirty="0" smtClean="0"/>
              <a:t>None</a:t>
            </a:r>
          </a:p>
        </p:txBody>
      </p:sp>
      <p:sp>
        <p:nvSpPr>
          <p:cNvPr id="4" name="Vertical Text Placeholder 2"/>
          <p:cNvSpPr txBox="1">
            <a:spLocks/>
          </p:cNvSpPr>
          <p:nvPr/>
        </p:nvSpPr>
        <p:spPr>
          <a:xfrm rot="16200000">
            <a:off x="2215367" y="-171579"/>
            <a:ext cx="4820152" cy="8253349"/>
          </a:xfrm>
          <a:prstGeom prst="rect">
            <a:avLst/>
          </a:prstGeom>
        </p:spPr>
        <p:txBody>
          <a:bodyPr vert="eaVert"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Class </a:t>
            </a:r>
            <a:r>
              <a:rPr lang="en-GB" sz="1600" i="1" dirty="0" err="1" smtClean="0">
                <a:latin typeface="Courier New" charset="0"/>
                <a:ea typeface="Courier New" charset="0"/>
                <a:cs typeface="Courier New" charset="0"/>
              </a:rPr>
              <a:t>IOptionIterator</a:t>
            </a:r>
            <a:r>
              <a:rPr lang="en-GB" sz="1600" i="1" dirty="0" smtClean="0">
                <a:latin typeface="Courier New" charset="0"/>
                <a:ea typeface="Courier New" charset="0"/>
                <a:cs typeface="Courier New" charset="0"/>
              </a:rPr>
              <a:t>&lt;T&gt; : Iterator&lt;T&gt;{</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private Option&lt;T&gt; option;</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private bool visited = false; </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public </a:t>
            </a:r>
            <a:r>
              <a:rPr lang="en-GB" sz="1600" i="1" dirty="0" err="1" smtClean="0">
                <a:latin typeface="Courier New" charset="0"/>
                <a:ea typeface="Courier New" charset="0"/>
                <a:cs typeface="Courier New" charset="0"/>
              </a:rPr>
              <a:t>IOptionIterator</a:t>
            </a:r>
            <a:r>
              <a:rPr lang="en-GB" sz="1600" i="1" dirty="0" smtClean="0">
                <a:latin typeface="Courier New" charset="0"/>
                <a:ea typeface="Courier New" charset="0"/>
                <a:cs typeface="Courier New" charset="0"/>
              </a:rPr>
              <a:t>(Option&lt;T&gt; option){</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r>
              <a:rPr lang="en-GB" sz="1600" i="1" dirty="0" err="1" smtClean="0">
                <a:latin typeface="Courier New" charset="0"/>
                <a:ea typeface="Courier New" charset="0"/>
                <a:cs typeface="Courier New" charset="0"/>
              </a:rPr>
              <a:t>this.option</a:t>
            </a:r>
            <a:r>
              <a:rPr lang="en-GB" sz="1600" i="1" dirty="0" smtClean="0">
                <a:latin typeface="Courier New" charset="0"/>
                <a:ea typeface="Courier New" charset="0"/>
                <a:cs typeface="Courier New" charset="0"/>
              </a:rPr>
              <a:t> = option;</a:t>
            </a:r>
            <a:endParaRPr lang="en-GB" sz="1600" i="1" dirty="0">
              <a:latin typeface="Courier New" charset="0"/>
              <a:ea typeface="Courier New" charset="0"/>
              <a:cs typeface="Courier New" charset="0"/>
            </a:endParaRP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Option&lt;T&gt; </a:t>
            </a:r>
            <a:r>
              <a:rPr lang="en-GB" sz="1600" i="1" dirty="0" err="1" smtClean="0">
                <a:latin typeface="Courier New" charset="0"/>
                <a:ea typeface="Courier New" charset="0"/>
                <a:cs typeface="Courier New" charset="0"/>
              </a:rPr>
              <a:t>GetNext</a:t>
            </a:r>
            <a:r>
              <a:rPr lang="en-GB" sz="1600" i="1" dirty="0" smtClean="0">
                <a:latin typeface="Courier New" charset="0"/>
                <a:ea typeface="Courier New" charset="0"/>
                <a:cs typeface="Courier New" charset="0"/>
              </a:rPr>
              <a:t>(){</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if(visited){</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return new None&lt;T&gt;();</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else{</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visited = true;</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if(</a:t>
            </a:r>
            <a:r>
              <a:rPr lang="en-GB" sz="1600" i="1" dirty="0" err="1" smtClean="0">
                <a:latin typeface="Courier New" charset="0"/>
                <a:ea typeface="Courier New" charset="0"/>
                <a:cs typeface="Courier New" charset="0"/>
              </a:rPr>
              <a:t>option.IsSome</a:t>
            </a:r>
            <a:r>
              <a:rPr lang="en-GB" sz="1600" i="1" dirty="0" smtClean="0">
                <a:latin typeface="Courier New" charset="0"/>
                <a:ea typeface="Courier New" charset="0"/>
                <a:cs typeface="Courier New" charset="0"/>
              </a:rPr>
              <a:t>()){</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return new Some&lt;T&gt;(option </a:t>
            </a:r>
            <a:r>
              <a:rPr lang="en-GB" sz="1600" i="1" dirty="0" err="1" smtClean="0">
                <a:latin typeface="Courier New" charset="0"/>
                <a:ea typeface="Courier New" charset="0"/>
                <a:cs typeface="Courier New" charset="0"/>
              </a:rPr>
              <a:t>getValue</a:t>
            </a:r>
            <a:r>
              <a:rPr lang="en-GB" sz="1600" i="1" dirty="0" smtClean="0">
                <a:latin typeface="Courier New" charset="0"/>
                <a:ea typeface="Courier New" charset="0"/>
                <a:cs typeface="Courier New" charset="0"/>
              </a:rPr>
              <a:t>());</a:t>
            </a:r>
            <a:endParaRPr lang="en-GB" sz="1600" i="1" dirty="0">
              <a:latin typeface="Courier New" charset="0"/>
              <a:ea typeface="Courier New" charset="0"/>
              <a:cs typeface="Courier New" charset="0"/>
            </a:endParaRP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else{</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return new None&lt;T&gt;();</a:t>
            </a:r>
            <a:endParaRPr lang="en-GB" sz="1600" i="1" dirty="0">
              <a:latin typeface="Courier New" charset="0"/>
              <a:ea typeface="Courier New" charset="0"/>
              <a:cs typeface="Courier New" charset="0"/>
            </a:endParaRP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endParaRPr lang="en-GB" sz="1600" i="1" dirty="0">
              <a:latin typeface="Courier New" charset="0"/>
              <a:ea typeface="Courier New" charset="0"/>
              <a:cs typeface="Courier New" charset="0"/>
            </a:endParaRP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endParaRPr lang="en-GB" sz="1600" i="1" dirty="0">
              <a:latin typeface="Courier New" charset="0"/>
              <a:ea typeface="Courier New" charset="0"/>
              <a:cs typeface="Courier New" charset="0"/>
            </a:endParaRP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endParaRPr lang="en-GB" sz="1600" i="1" dirty="0">
              <a:latin typeface="Courier New" charset="0"/>
              <a:ea typeface="Courier New" charset="0"/>
              <a:cs typeface="Courier New" charset="0"/>
            </a:endParaRP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a:t>
            </a:r>
            <a:endParaRPr lang="en-GB" b="1" dirty="0"/>
          </a:p>
        </p:txBody>
      </p:sp>
    </p:spTree>
    <p:extLst>
      <p:ext uri="{BB962C8B-B14F-4D97-AF65-F5344CB8AC3E}">
        <p14:creationId xmlns:p14="http://schemas.microsoft.com/office/powerpoint/2010/main" val="214419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GB" dirty="0"/>
              <a:t>examples from official slides</a:t>
            </a:r>
            <a:endParaRPr lang="en-US" dirty="0"/>
          </a:p>
        </p:txBody>
      </p:sp>
      <p:sp>
        <p:nvSpPr>
          <p:cNvPr id="4" name="Vertical Text Placeholder 2"/>
          <p:cNvSpPr txBox="1">
            <a:spLocks/>
          </p:cNvSpPr>
          <p:nvPr/>
        </p:nvSpPr>
        <p:spPr>
          <a:xfrm rot="16200000">
            <a:off x="1780721" y="-606226"/>
            <a:ext cx="5689446" cy="8253349"/>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spcBef>
                <a:spcPts val="0"/>
              </a:spcBef>
              <a:spcAft>
                <a:spcPts val="0"/>
              </a:spcAft>
              <a:buNone/>
            </a:pPr>
            <a:r>
              <a:rPr lang="en-GB" sz="1600" b="1" dirty="0"/>
              <a:t>Iterating an Option&lt;T&gt; with </a:t>
            </a:r>
            <a:r>
              <a:rPr lang="en-GB" sz="1600" b="1" dirty="0" smtClean="0"/>
              <a:t>Visitor</a:t>
            </a:r>
            <a:endParaRPr lang="en-GB" sz="1600" b="1" dirty="0"/>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Class </a:t>
            </a:r>
            <a:r>
              <a:rPr lang="en-GB" sz="1600" i="1" dirty="0" err="1" smtClean="0">
                <a:latin typeface="Courier New" charset="0"/>
                <a:ea typeface="Courier New" charset="0"/>
                <a:cs typeface="Courier New" charset="0"/>
              </a:rPr>
              <a:t>IOptionIterator</a:t>
            </a:r>
            <a:r>
              <a:rPr lang="en-GB" sz="1600" i="1" dirty="0" smtClean="0">
                <a:latin typeface="Courier New" charset="0"/>
                <a:ea typeface="Courier New" charset="0"/>
                <a:cs typeface="Courier New" charset="0"/>
              </a:rPr>
              <a:t>&lt;T&gt; : Iterator&lt;T&gt;{</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private Option&lt;T&gt; option;</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private bool visited; </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public </a:t>
            </a:r>
            <a:r>
              <a:rPr lang="en-GB" sz="1600" i="1" dirty="0" err="1" smtClean="0">
                <a:latin typeface="Courier New" charset="0"/>
                <a:ea typeface="Courier New" charset="0"/>
                <a:cs typeface="Courier New" charset="0"/>
              </a:rPr>
              <a:t>IOptionIterator</a:t>
            </a:r>
            <a:r>
              <a:rPr lang="en-GB" sz="1600" i="1" dirty="0" smtClean="0">
                <a:latin typeface="Courier New" charset="0"/>
                <a:ea typeface="Courier New" charset="0"/>
                <a:cs typeface="Courier New" charset="0"/>
              </a:rPr>
              <a:t>(Option&lt;T&gt; option){</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r>
              <a:rPr lang="en-GB" sz="1600" i="1" dirty="0" err="1" smtClean="0">
                <a:latin typeface="Courier New" charset="0"/>
                <a:ea typeface="Courier New" charset="0"/>
                <a:cs typeface="Courier New" charset="0"/>
              </a:rPr>
              <a:t>this.option</a:t>
            </a:r>
            <a:r>
              <a:rPr lang="en-GB" sz="1600" i="1" dirty="0" smtClean="0">
                <a:latin typeface="Courier New" charset="0"/>
                <a:ea typeface="Courier New" charset="0"/>
                <a:cs typeface="Courier New" charset="0"/>
              </a:rPr>
              <a:t> = option;</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a:t>
            </a:r>
            <a:r>
              <a:rPr lang="en-GB" sz="1600" i="1" dirty="0" err="1" smtClean="0">
                <a:latin typeface="Courier New" charset="0"/>
                <a:ea typeface="Courier New" charset="0"/>
                <a:cs typeface="Courier New" charset="0"/>
              </a:rPr>
              <a:t>this.visited</a:t>
            </a:r>
            <a:r>
              <a:rPr lang="en-GB" sz="1600" i="1" dirty="0" smtClean="0">
                <a:latin typeface="Courier New" charset="0"/>
                <a:ea typeface="Courier New" charset="0"/>
                <a:cs typeface="Courier New" charset="0"/>
              </a:rPr>
              <a:t> </a:t>
            </a:r>
            <a:r>
              <a:rPr lang="nl-NL" sz="1600" i="1" dirty="0">
                <a:latin typeface="Courier New" charset="0"/>
                <a:ea typeface="Courier New" charset="0"/>
                <a:cs typeface="Courier New" charset="0"/>
              </a:rPr>
              <a:t>=</a:t>
            </a:r>
            <a:r>
              <a:rPr lang="en-GB" sz="1600" i="1" dirty="0" smtClean="0">
                <a:latin typeface="Courier New" charset="0"/>
                <a:ea typeface="Courier New" charset="0"/>
                <a:cs typeface="Courier New" charset="0"/>
              </a:rPr>
              <a:t> false;</a:t>
            </a:r>
            <a:endParaRPr lang="en-GB" sz="1600" i="1" dirty="0">
              <a:latin typeface="Courier New" charset="0"/>
              <a:ea typeface="Courier New" charset="0"/>
              <a:cs typeface="Courier New" charset="0"/>
            </a:endParaRP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Option&lt;T&gt; </a:t>
            </a:r>
            <a:r>
              <a:rPr lang="en-GB" sz="1600" i="1" dirty="0" err="1" smtClean="0">
                <a:latin typeface="Courier New" charset="0"/>
                <a:ea typeface="Courier New" charset="0"/>
                <a:cs typeface="Courier New" charset="0"/>
              </a:rPr>
              <a:t>GetNext</a:t>
            </a:r>
            <a:r>
              <a:rPr lang="en-GB" sz="1600" i="1" dirty="0" smtClean="0">
                <a:latin typeface="Courier New" charset="0"/>
                <a:ea typeface="Courier New" charset="0"/>
                <a:cs typeface="Courier New" charset="0"/>
              </a:rPr>
              <a:t>(){</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if(visited){</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return new None&lt;T&gt;();</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else{</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visited = true;</a:t>
            </a:r>
          </a:p>
          <a:p>
            <a:pPr marL="0" indent="0" algn="just">
              <a:spcBef>
                <a:spcPts val="0"/>
              </a:spcBef>
              <a:spcAft>
                <a:spcPts val="0"/>
              </a:spcAft>
              <a:buFont typeface="Wingdings 2" panose="05020102010507070707" pitchFamily="18" charset="2"/>
              <a:buNone/>
            </a:pPr>
            <a:r>
              <a:rPr lang="en-GB" sz="1600" i="1" dirty="0">
                <a:latin typeface="Courier New" charset="0"/>
                <a:ea typeface="Courier New" charset="0"/>
                <a:cs typeface="Courier New" charset="0"/>
              </a:rPr>
              <a:t> </a:t>
            </a:r>
            <a:r>
              <a:rPr lang="en-GB" sz="1600" i="1" dirty="0" smtClean="0">
                <a:latin typeface="Courier New" charset="0"/>
                <a:ea typeface="Courier New" charset="0"/>
                <a:cs typeface="Courier New" charset="0"/>
              </a:rPr>
              <a:t>     return </a:t>
            </a:r>
            <a:r>
              <a:rPr lang="en-GB" sz="1600" i="1" dirty="0" err="1" smtClean="0">
                <a:latin typeface="Courier New" charset="0"/>
                <a:ea typeface="Courier New" charset="0"/>
                <a:cs typeface="Courier New" charset="0"/>
              </a:rPr>
              <a:t>option.Visit</a:t>
            </a:r>
            <a:r>
              <a:rPr lang="en-GB" sz="1600" i="1" dirty="0" smtClean="0">
                <a:latin typeface="Courier New" charset="0"/>
                <a:ea typeface="Courier New" charset="0"/>
                <a:cs typeface="Courier New" charset="0"/>
              </a:rPr>
              <a:t>&lt;Option&lt;T&gt;&gt;(() =&gt; new None&lt;T&gt;(), t =&gt; new Some&lt;T&gt;(t)</a:t>
            </a: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endParaRPr lang="en-GB" sz="1600" i="1" dirty="0">
              <a:latin typeface="Courier New" charset="0"/>
              <a:ea typeface="Courier New" charset="0"/>
              <a:cs typeface="Courier New" charset="0"/>
            </a:endParaRP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  }</a:t>
            </a:r>
            <a:endParaRPr lang="en-GB" sz="1600" i="1" dirty="0">
              <a:latin typeface="Courier New" charset="0"/>
              <a:ea typeface="Courier New" charset="0"/>
              <a:cs typeface="Courier New" charset="0"/>
            </a:endParaRPr>
          </a:p>
          <a:p>
            <a:pPr marL="0" indent="0" algn="just">
              <a:spcBef>
                <a:spcPts val="0"/>
              </a:spcBef>
              <a:spcAft>
                <a:spcPts val="0"/>
              </a:spcAft>
              <a:buFont typeface="Wingdings 2" panose="05020102010507070707" pitchFamily="18" charset="2"/>
              <a:buNone/>
            </a:pPr>
            <a:r>
              <a:rPr lang="en-GB" sz="1600" i="1" dirty="0" smtClean="0">
                <a:latin typeface="Courier New" charset="0"/>
                <a:ea typeface="Courier New" charset="0"/>
                <a:cs typeface="Courier New" charset="0"/>
              </a:rPr>
              <a:t>}</a:t>
            </a:r>
            <a:endParaRPr lang="en-GB" b="1" dirty="0"/>
          </a:p>
        </p:txBody>
      </p:sp>
    </p:spTree>
    <p:extLst>
      <p:ext uri="{BB962C8B-B14F-4D97-AF65-F5344CB8AC3E}">
        <p14:creationId xmlns:p14="http://schemas.microsoft.com/office/powerpoint/2010/main" val="78658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704754"/>
            <a:ext cx="2004164" cy="5183073"/>
          </a:xfrm>
        </p:spPr>
        <p:txBody>
          <a:bodyPr>
            <a:normAutofit/>
          </a:bodyPr>
          <a:lstStyle/>
          <a:p>
            <a:r>
              <a:rPr lang="nl-NL" dirty="0" err="1"/>
              <a:t>Revising</a:t>
            </a:r>
            <a:r>
              <a:rPr lang="nl-NL" dirty="0"/>
              <a:t> </a:t>
            </a:r>
            <a:r>
              <a:rPr lang="el-GR" dirty="0"/>
              <a:t>Λ</a:t>
            </a:r>
            <a:r>
              <a:rPr lang="nl-NL" dirty="0"/>
              <a:t> </a:t>
            </a:r>
            <a:r>
              <a:rPr lang="nl-NL" dirty="0" err="1" smtClean="0"/>
              <a:t>notation</a:t>
            </a:r>
            <a:r>
              <a:rPr lang="nl-NL" dirty="0" smtClean="0"/>
              <a:t/>
            </a:r>
            <a:br>
              <a:rPr lang="nl-NL" dirty="0" smtClean="0"/>
            </a:br>
            <a:r>
              <a:rPr lang="nl-NL" dirty="0" smtClean="0"/>
              <a:t>Visitor</a:t>
            </a:r>
            <a:r>
              <a:rPr lang="nl-NL" dirty="0" smtClean="0"/>
              <a:t>: </a:t>
            </a:r>
            <a:r>
              <a:rPr lang="nl-NL" dirty="0" smtClean="0"/>
              <a:t>official slides</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marL="0" indent="0" algn="just">
              <a:buNone/>
            </a:pPr>
            <a:r>
              <a:rPr lang="el-GR" b="1" dirty="0"/>
              <a:t>λ</a:t>
            </a:r>
            <a:r>
              <a:rPr lang="nl-NL" b="1" dirty="0"/>
              <a:t> </a:t>
            </a:r>
            <a:r>
              <a:rPr lang="nl-NL" b="1" dirty="0" err="1"/>
              <a:t>version</a:t>
            </a:r>
            <a:r>
              <a:rPr lang="nl-NL" b="1" dirty="0"/>
              <a:t> of </a:t>
            </a:r>
            <a:r>
              <a:rPr lang="nl-NL" b="1" dirty="0" err="1"/>
              <a:t>the</a:t>
            </a:r>
            <a:r>
              <a:rPr lang="nl-NL" b="1" dirty="0"/>
              <a:t> </a:t>
            </a:r>
            <a:r>
              <a:rPr lang="nl-NL" b="1" dirty="0" smtClean="0"/>
              <a:t>Visitor</a:t>
            </a:r>
          </a:p>
          <a:p>
            <a:pPr marL="0" indent="0" algn="just">
              <a:buNone/>
            </a:pPr>
            <a:r>
              <a:rPr lang="en-US" i="1" dirty="0" smtClean="0"/>
              <a:t>Intent</a:t>
            </a:r>
            <a:r>
              <a:rPr lang="en-US" dirty="0" smtClean="0"/>
              <a:t>: represent an operator </a:t>
            </a:r>
            <a:r>
              <a:rPr lang="en-US" dirty="0"/>
              <a:t>to be performed on the elements of </a:t>
            </a:r>
            <a:r>
              <a:rPr lang="en-US" dirty="0" smtClean="0"/>
              <a:t>an object structure</a:t>
            </a:r>
            <a:r>
              <a:rPr lang="en-US" dirty="0"/>
              <a:t>. Visitor allows a definition of a new operation without changing the classes of the elements on which it operates</a:t>
            </a:r>
          </a:p>
          <a:p>
            <a:pPr marL="0" indent="0" algn="just">
              <a:buNone/>
            </a:pPr>
            <a:endParaRPr lang="nl-NL" dirty="0"/>
          </a:p>
        </p:txBody>
      </p:sp>
      <p:pic>
        <p:nvPicPr>
          <p:cNvPr id="4" name="Picture 3"/>
          <p:cNvPicPr>
            <a:picLocks noChangeAspect="1"/>
          </p:cNvPicPr>
          <p:nvPr/>
        </p:nvPicPr>
        <p:blipFill>
          <a:blip r:embed="rId2"/>
          <a:stretch>
            <a:fillRect/>
          </a:stretch>
        </p:blipFill>
        <p:spPr>
          <a:xfrm>
            <a:off x="542308" y="1968612"/>
            <a:ext cx="8253350" cy="4396562"/>
          </a:xfrm>
          <a:prstGeom prst="rect">
            <a:avLst/>
          </a:prstGeom>
        </p:spPr>
      </p:pic>
    </p:spTree>
    <p:extLst>
      <p:ext uri="{BB962C8B-B14F-4D97-AF65-F5344CB8AC3E}">
        <p14:creationId xmlns:p14="http://schemas.microsoft.com/office/powerpoint/2010/main" val="4369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normAutofit/>
          </a:bodyPr>
          <a:lstStyle/>
          <a:p>
            <a:r>
              <a:rPr lang="nl-NL" dirty="0" err="1"/>
              <a:t>Revising</a:t>
            </a:r>
            <a:r>
              <a:rPr lang="nl-NL" dirty="0"/>
              <a:t> </a:t>
            </a:r>
            <a:r>
              <a:rPr lang="el-GR" dirty="0"/>
              <a:t>Λ</a:t>
            </a:r>
            <a:r>
              <a:rPr lang="nl-NL" dirty="0"/>
              <a:t> </a:t>
            </a:r>
            <a:r>
              <a:rPr lang="nl-NL" dirty="0" err="1"/>
              <a:t>notation</a:t>
            </a:r>
            <a:r>
              <a:rPr lang="nl-NL" dirty="0"/>
              <a:t/>
            </a:r>
            <a:br>
              <a:rPr lang="nl-NL" dirty="0"/>
            </a:br>
            <a:r>
              <a:rPr lang="nl-NL" dirty="0" err="1" smtClean="0"/>
              <a:t>iterator</a:t>
            </a:r>
            <a:r>
              <a:rPr lang="nl-NL" dirty="0"/>
              <a:t>: official </a:t>
            </a:r>
            <a:r>
              <a:rPr lang="nl-NL" dirty="0" smtClean="0"/>
              <a:t>slides</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marL="0" indent="0" algn="just">
              <a:buNone/>
            </a:pPr>
            <a:r>
              <a:rPr lang="el-GR" b="1" dirty="0"/>
              <a:t>λ</a:t>
            </a:r>
            <a:r>
              <a:rPr lang="nl-NL" b="1" dirty="0"/>
              <a:t> </a:t>
            </a:r>
            <a:r>
              <a:rPr lang="nl-NL" b="1" dirty="0" err="1"/>
              <a:t>version</a:t>
            </a:r>
            <a:r>
              <a:rPr lang="nl-NL" b="1" dirty="0"/>
              <a:t> of </a:t>
            </a:r>
            <a:r>
              <a:rPr lang="nl-NL" b="1" dirty="0" err="1"/>
              <a:t>the</a:t>
            </a:r>
            <a:r>
              <a:rPr lang="nl-NL" b="1" dirty="0"/>
              <a:t> </a:t>
            </a:r>
            <a:r>
              <a:rPr lang="nl-NL" b="1" dirty="0" err="1" smtClean="0"/>
              <a:t>Iterator</a:t>
            </a:r>
            <a:endParaRPr lang="nl-NL" b="1" dirty="0"/>
          </a:p>
          <a:p>
            <a:pPr marL="0" indent="0" algn="just">
              <a:buNone/>
            </a:pPr>
            <a:r>
              <a:rPr lang="en-US" i="1" dirty="0" smtClean="0"/>
              <a:t>Intent: </a:t>
            </a:r>
            <a:r>
              <a:rPr lang="en-US" dirty="0" smtClean="0"/>
              <a:t>a </a:t>
            </a:r>
            <a:r>
              <a:rPr lang="en-US" dirty="0"/>
              <a:t>way to access elements of an aggregate object without exposing its underlying </a:t>
            </a:r>
            <a:r>
              <a:rPr lang="en-US" dirty="0" smtClean="0"/>
              <a:t>representation</a:t>
            </a:r>
            <a:endParaRPr lang="en-US" dirty="0"/>
          </a:p>
        </p:txBody>
      </p:sp>
      <p:pic>
        <p:nvPicPr>
          <p:cNvPr id="4" name="Picture 3"/>
          <p:cNvPicPr>
            <a:picLocks noChangeAspect="1"/>
          </p:cNvPicPr>
          <p:nvPr/>
        </p:nvPicPr>
        <p:blipFill>
          <a:blip r:embed="rId3"/>
          <a:stretch>
            <a:fillRect/>
          </a:stretch>
        </p:blipFill>
        <p:spPr>
          <a:xfrm>
            <a:off x="498765" y="2489534"/>
            <a:ext cx="8253350" cy="3875640"/>
          </a:xfrm>
          <a:prstGeom prst="rect">
            <a:avLst/>
          </a:prstGeom>
        </p:spPr>
      </p:pic>
    </p:spTree>
    <p:extLst>
      <p:ext uri="{BB962C8B-B14F-4D97-AF65-F5344CB8AC3E}">
        <p14:creationId xmlns:p14="http://schemas.microsoft.com/office/powerpoint/2010/main" val="37243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4774"/>
            <a:ext cx="8846389" cy="3200400"/>
          </a:xfrm>
          <a:prstGeom prst="rect">
            <a:avLst/>
          </a:prstGeom>
        </p:spPr>
      </p:pic>
      <p:sp>
        <p:nvSpPr>
          <p:cNvPr id="2" name="Vertical Title 1"/>
          <p:cNvSpPr>
            <a:spLocks noGrp="1"/>
          </p:cNvSpPr>
          <p:nvPr>
            <p:ph type="title" orient="vert"/>
          </p:nvPr>
        </p:nvSpPr>
        <p:spPr/>
        <p:txBody>
          <a:bodyPr>
            <a:normAutofit/>
          </a:bodyPr>
          <a:lstStyle/>
          <a:p>
            <a:r>
              <a:rPr lang="nl-NL" dirty="0" err="1"/>
              <a:t>Revising</a:t>
            </a:r>
            <a:r>
              <a:rPr lang="nl-NL" dirty="0"/>
              <a:t> </a:t>
            </a:r>
            <a:r>
              <a:rPr lang="el-GR" dirty="0"/>
              <a:t>Λ</a:t>
            </a:r>
            <a:r>
              <a:rPr lang="nl-NL" dirty="0"/>
              <a:t> </a:t>
            </a:r>
            <a:r>
              <a:rPr lang="nl-NL" dirty="0" err="1"/>
              <a:t>notation</a:t>
            </a:r>
            <a:r>
              <a:rPr lang="nl-NL" dirty="0"/>
              <a:t/>
            </a:r>
            <a:br>
              <a:rPr lang="nl-NL" dirty="0"/>
            </a:br>
            <a:r>
              <a:rPr lang="nl-NL" dirty="0" smtClean="0"/>
              <a:t>adapter: </a:t>
            </a:r>
            <a:r>
              <a:rPr lang="nl-NL" dirty="0"/>
              <a:t>official slides</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marL="0" indent="0" algn="just">
              <a:buNone/>
            </a:pPr>
            <a:r>
              <a:rPr lang="en-GB" b="1" dirty="0" err="1" smtClean="0"/>
              <a:t>λ</a:t>
            </a:r>
            <a:r>
              <a:rPr lang="en-GB" b="1" dirty="0" smtClean="0"/>
              <a:t> version of the Adapter</a:t>
            </a:r>
          </a:p>
          <a:p>
            <a:pPr marL="0" indent="0" algn="just">
              <a:buNone/>
            </a:pPr>
            <a:r>
              <a:rPr lang="en-GB" i="1" dirty="0" smtClean="0"/>
              <a:t>Intent:</a:t>
            </a:r>
            <a:r>
              <a:rPr lang="en-GB" dirty="0" smtClean="0"/>
              <a:t> to convert the interface of a class into another interface that is expected by a client</a:t>
            </a:r>
          </a:p>
          <a:p>
            <a:pPr marL="0" indent="0" algn="just">
              <a:buNone/>
            </a:pPr>
            <a:endParaRPr lang="en-GB" b="1" dirty="0"/>
          </a:p>
          <a:p>
            <a:pPr marL="0" indent="0" algn="just">
              <a:buNone/>
            </a:pPr>
            <a:endParaRPr lang="en-GB" b="1" dirty="0" smtClean="0"/>
          </a:p>
          <a:p>
            <a:pPr marL="0" indent="0" algn="just">
              <a:buNone/>
            </a:pPr>
            <a:r>
              <a:rPr lang="en-GB" dirty="0" smtClean="0"/>
              <a:t>(typo in the diagram below: title should read Adapter)</a:t>
            </a:r>
            <a:endParaRPr lang="en-GB" dirty="0" smtClean="0"/>
          </a:p>
        </p:txBody>
      </p:sp>
    </p:spTree>
    <p:extLst>
      <p:ext uri="{BB962C8B-B14F-4D97-AF65-F5344CB8AC3E}">
        <p14:creationId xmlns:p14="http://schemas.microsoft.com/office/powerpoint/2010/main" val="158512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Conclusion</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normAutofit lnSpcReduction="10000"/>
          </a:bodyPr>
          <a:lstStyle/>
          <a:p>
            <a:endParaRPr lang="en-GB" dirty="0" smtClean="0"/>
          </a:p>
          <a:p>
            <a:pPr algn="just"/>
            <a:r>
              <a:rPr lang="en-GB" b="1" dirty="0" smtClean="0"/>
              <a:t>Today</a:t>
            </a:r>
            <a:r>
              <a:rPr lang="en-GB" dirty="0" smtClean="0"/>
              <a:t> we have revised last lesson’s example, studied a new design pattern and applied it to a new example problem</a:t>
            </a:r>
          </a:p>
          <a:p>
            <a:r>
              <a:rPr lang="en-GB" b="1" dirty="0" smtClean="0"/>
              <a:t>You should have already started working on assignment</a:t>
            </a:r>
            <a:endParaRPr lang="en-GB" dirty="0" smtClean="0"/>
          </a:p>
          <a:p>
            <a:endParaRPr lang="en-GB" dirty="0" smtClean="0"/>
          </a:p>
          <a:p>
            <a:pPr marL="0" indent="0">
              <a:buNone/>
            </a:pPr>
            <a:r>
              <a:rPr lang="en-GB" b="1" dirty="0" smtClean="0"/>
              <a:t>✓</a:t>
            </a:r>
            <a:r>
              <a:rPr lang="en-GB" dirty="0" smtClean="0"/>
              <a:t> Lesson 1: Introduction</a:t>
            </a:r>
          </a:p>
          <a:p>
            <a:pPr marL="0" indent="0">
              <a:buNone/>
            </a:pPr>
            <a:r>
              <a:rPr lang="en-GB" b="1" dirty="0" smtClean="0"/>
              <a:t>✓</a:t>
            </a:r>
            <a:r>
              <a:rPr lang="en-GB" dirty="0" smtClean="0"/>
              <a:t> Lesson 2: Visitor pattern</a:t>
            </a:r>
          </a:p>
          <a:p>
            <a:pPr marL="0" indent="0">
              <a:buNone/>
            </a:pPr>
            <a:r>
              <a:rPr lang="en-GB" b="1" dirty="0" smtClean="0"/>
              <a:t>✓</a:t>
            </a:r>
            <a:r>
              <a:rPr lang="en-GB" dirty="0" smtClean="0"/>
              <a:t> Lesson 3: Iterator pattern</a:t>
            </a:r>
          </a:p>
          <a:p>
            <a:pPr marL="0" indent="0">
              <a:buNone/>
            </a:pPr>
            <a:r>
              <a:rPr lang="en-GB" b="1" dirty="0"/>
              <a:t>✓</a:t>
            </a:r>
            <a:r>
              <a:rPr lang="en-GB" dirty="0" smtClean="0"/>
              <a:t> Lesson 4: Adapter pattern</a:t>
            </a:r>
          </a:p>
          <a:p>
            <a:pPr marL="0" indent="0">
              <a:buNone/>
            </a:pPr>
            <a:r>
              <a:rPr lang="en-GB" dirty="0" smtClean="0"/>
              <a:t>⏳ Lesson 5: Abstract classes</a:t>
            </a:r>
          </a:p>
          <a:p>
            <a:pPr marL="0" indent="0">
              <a:buNone/>
            </a:pPr>
            <a:r>
              <a:rPr lang="en-GB" dirty="0" smtClean="0"/>
              <a:t>⏳ Lesson 6: Abstract factory pattern </a:t>
            </a:r>
          </a:p>
          <a:p>
            <a:pPr marL="0" indent="0">
              <a:buNone/>
            </a:pPr>
            <a:r>
              <a:rPr lang="en-GB" dirty="0" smtClean="0"/>
              <a:t>⏳ Lesson 7: Decorator pattern</a:t>
            </a:r>
          </a:p>
          <a:p>
            <a:pPr marL="0" indent="0">
              <a:buNone/>
            </a:pPr>
            <a:r>
              <a:rPr lang="en-GB" dirty="0" smtClean="0"/>
              <a:t>⏳ Lesson 8: Revision</a:t>
            </a:r>
          </a:p>
          <a:p>
            <a:pPr marL="0" indent="0">
              <a:buNone/>
            </a:pPr>
            <a:endParaRPr lang="en-GB" dirty="0" smtClean="0"/>
          </a:p>
          <a:p>
            <a:r>
              <a:rPr lang="en-GB" dirty="0" smtClean="0"/>
              <a:t>Thanks for your attention!  </a:t>
            </a:r>
          </a:p>
          <a:p>
            <a:pPr marL="0" indent="0">
              <a:buNone/>
            </a:pPr>
            <a:endParaRPr lang="en-GB" dirty="0" smtClean="0"/>
          </a:p>
          <a:p>
            <a:endParaRPr lang="en-GB" dirty="0" smtClean="0"/>
          </a:p>
        </p:txBody>
      </p:sp>
      <p:sp>
        <p:nvSpPr>
          <p:cNvPr id="4" name="TextBox 3"/>
          <p:cNvSpPr txBox="1"/>
          <p:nvPr/>
        </p:nvSpPr>
        <p:spPr>
          <a:xfrm>
            <a:off x="845389" y="6607834"/>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17676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algn="just"/>
            <a:r>
              <a:rPr lang="en-US" dirty="0"/>
              <a:t>Reminder: </a:t>
            </a:r>
            <a:r>
              <a:rPr lang="en-US" b="1" dirty="0" smtClean="0"/>
              <a:t>Read </a:t>
            </a:r>
            <a:r>
              <a:rPr lang="en-US" b="1" dirty="0"/>
              <a:t>all official slides </a:t>
            </a:r>
            <a:r>
              <a:rPr lang="en-US" b="1" dirty="0" smtClean="0"/>
              <a:t>as well </a:t>
            </a:r>
            <a:r>
              <a:rPr lang="en-US" dirty="0" smtClean="0"/>
              <a:t>(your exam is prepared based on them) </a:t>
            </a:r>
          </a:p>
          <a:p>
            <a:pPr algn="just"/>
            <a:r>
              <a:rPr lang="en-US" dirty="0" smtClean="0"/>
              <a:t>Photo opportunity! </a:t>
            </a:r>
            <a:r>
              <a:rPr lang="en-US" b="1" dirty="0" smtClean="0"/>
              <a:t> </a:t>
            </a:r>
            <a:endParaRPr lang="en-US" dirty="0" smtClean="0"/>
          </a:p>
          <a:p>
            <a:pPr algn="just"/>
            <a:r>
              <a:rPr lang="en-US" dirty="0" smtClean="0"/>
              <a:t>Last week, we have revisited the shopping cart example, studied Iterator pattern and applied it to ”Apples and bears” example</a:t>
            </a:r>
          </a:p>
          <a:p>
            <a:pPr algn="just"/>
            <a:r>
              <a:rPr lang="en-US" b="1" dirty="0" smtClean="0"/>
              <a:t>Today</a:t>
            </a:r>
            <a:r>
              <a:rPr lang="en-US" dirty="0" smtClean="0"/>
              <a:t> we will: quickly revise last lesson’s example, study Adaptor design pattern and apply it to a new example problem. </a:t>
            </a:r>
            <a:endParaRPr lang="en-US" dirty="0"/>
          </a:p>
          <a:p>
            <a:pPr algn="just"/>
            <a:endParaRPr lang="en-US" dirty="0"/>
          </a:p>
        </p:txBody>
      </p:sp>
      <p:pic>
        <p:nvPicPr>
          <p:cNvPr id="7" name="Picture 6"/>
          <p:cNvPicPr>
            <a:picLocks noChangeAspect="1"/>
          </p:cNvPicPr>
          <p:nvPr/>
        </p:nvPicPr>
        <p:blipFill>
          <a:blip r:embed="rId3"/>
          <a:stretch>
            <a:fillRect/>
          </a:stretch>
        </p:blipFill>
        <p:spPr>
          <a:xfrm>
            <a:off x="5292970" y="4130566"/>
            <a:ext cx="3459144" cy="2234607"/>
          </a:xfrm>
          <a:prstGeom prst="rect">
            <a:avLst/>
          </a:prstGeom>
        </p:spPr>
      </p:pic>
    </p:spTree>
    <p:extLst>
      <p:ext uri="{BB962C8B-B14F-4D97-AF65-F5344CB8AC3E}">
        <p14:creationId xmlns:p14="http://schemas.microsoft.com/office/powerpoint/2010/main" val="60387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51115" y="2279901"/>
            <a:ext cx="3388086" cy="4208359"/>
          </a:xfrm>
          <a:prstGeom prst="rect">
            <a:avLst/>
          </a:prstGeom>
        </p:spPr>
      </p:pic>
      <p:sp>
        <p:nvSpPr>
          <p:cNvPr id="2" name="Vertical Title 1"/>
          <p:cNvSpPr>
            <a:spLocks noGrp="1"/>
          </p:cNvSpPr>
          <p:nvPr>
            <p:ph type="title" orient="vert"/>
          </p:nvPr>
        </p:nvSpPr>
        <p:spPr/>
        <p:txBody>
          <a:bodyPr/>
          <a:lstStyle/>
          <a:p>
            <a:r>
              <a:rPr lang="en-US" dirty="0" smtClean="0"/>
              <a:t>Iterator: example</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algn="just"/>
            <a:r>
              <a:rPr lang="en-US" dirty="0" smtClean="0"/>
              <a:t>“</a:t>
            </a:r>
            <a:r>
              <a:rPr lang="en-US" b="1" dirty="0" smtClean="0"/>
              <a:t>Apples </a:t>
            </a:r>
            <a:r>
              <a:rPr lang="en-US" b="1" dirty="0"/>
              <a:t>and bears</a:t>
            </a:r>
            <a:r>
              <a:rPr lang="en-US" dirty="0"/>
              <a:t>”: </a:t>
            </a:r>
            <a:r>
              <a:rPr lang="en-US" dirty="0" smtClean="0"/>
              <a:t>a </a:t>
            </a:r>
            <a:r>
              <a:rPr lang="en-US" dirty="0"/>
              <a:t>recent merger between a greengrocer and toy shop revealed differences in stock inventory accounting </a:t>
            </a:r>
            <a:r>
              <a:rPr lang="en-US" dirty="0" smtClean="0"/>
              <a:t>implementations </a:t>
            </a:r>
            <a:r>
              <a:rPr lang="en-US" dirty="0"/>
              <a:t>of both seller. </a:t>
            </a:r>
          </a:p>
          <a:p>
            <a:pPr algn="just"/>
            <a:r>
              <a:rPr lang="en-US" dirty="0"/>
              <a:t>Accounting of the greengrocer uses a list where each element stores item name, origin, current stock in kilos and price per kilo. Meanwhile the toy shop uses an array representation where toy name, origin, current stock and price per toy are recorded. Toys with zero stock are not removed from the array.</a:t>
            </a:r>
          </a:p>
          <a:p>
            <a:pPr algn="just"/>
            <a:r>
              <a:rPr lang="en-US" dirty="0"/>
              <a:t>1. Draw designs </a:t>
            </a:r>
            <a:r>
              <a:rPr lang="en-US" dirty="0" smtClean="0"/>
              <a:t>previously used </a:t>
            </a:r>
            <a:r>
              <a:rPr lang="en-US" dirty="0"/>
              <a:t>by both sellers</a:t>
            </a:r>
          </a:p>
          <a:p>
            <a:pPr algn="just">
              <a:spcAft>
                <a:spcPts val="0"/>
              </a:spcAft>
            </a:pPr>
            <a:r>
              <a:rPr lang="en-US" dirty="0"/>
              <a:t>2. Merge both design and introduce a new function to </a:t>
            </a:r>
            <a:endParaRPr lang="en-US" dirty="0" smtClean="0"/>
          </a:p>
          <a:p>
            <a:pPr marL="0" indent="0" algn="just">
              <a:spcBef>
                <a:spcPts val="0"/>
              </a:spcBef>
              <a:buNone/>
            </a:pPr>
            <a:r>
              <a:rPr lang="en-US" dirty="0" smtClean="0"/>
              <a:t>produce </a:t>
            </a:r>
            <a:r>
              <a:rPr lang="en-US" dirty="0"/>
              <a:t>a joint current stock inventory</a:t>
            </a:r>
          </a:p>
        </p:txBody>
      </p:sp>
    </p:spTree>
    <p:extLst>
      <p:ext uri="{BB962C8B-B14F-4D97-AF65-F5344CB8AC3E}">
        <p14:creationId xmlns:p14="http://schemas.microsoft.com/office/powerpoint/2010/main" val="14146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Iterator: example</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algn="just"/>
            <a:r>
              <a:rPr lang="en-US" dirty="0" smtClean="0"/>
              <a:t>Write code here</a:t>
            </a:r>
            <a:endParaRPr lang="en-US" dirty="0"/>
          </a:p>
        </p:txBody>
      </p:sp>
    </p:spTree>
    <p:extLst>
      <p:ext uri="{BB962C8B-B14F-4D97-AF65-F5344CB8AC3E}">
        <p14:creationId xmlns:p14="http://schemas.microsoft.com/office/powerpoint/2010/main" val="903517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74676" y="4162097"/>
            <a:ext cx="2477439" cy="2477439"/>
          </a:xfrm>
          <a:prstGeom prst="rect">
            <a:avLst/>
          </a:prstGeom>
        </p:spPr>
      </p:pic>
      <p:sp>
        <p:nvSpPr>
          <p:cNvPr id="2" name="Vertical Title 1"/>
          <p:cNvSpPr>
            <a:spLocks noGrp="1"/>
          </p:cNvSpPr>
          <p:nvPr>
            <p:ph type="title" orient="vert"/>
          </p:nvPr>
        </p:nvSpPr>
        <p:spPr/>
        <p:txBody>
          <a:bodyPr/>
          <a:lstStyle/>
          <a:p>
            <a:r>
              <a:rPr lang="en-US" dirty="0" smtClean="0"/>
              <a:t>Adapter: </a:t>
            </a:r>
            <a:r>
              <a:rPr lang="en-US" dirty="0" smtClean="0"/>
              <a:t> intent,  applicability</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algn="just"/>
            <a:r>
              <a:rPr lang="en-US" dirty="0" smtClean="0"/>
              <a:t>Sometimes code reuse does not seem possible because interfaces does not match. For example, </a:t>
            </a:r>
            <a:r>
              <a:rPr lang="en-US" dirty="0" smtClean="0"/>
              <a:t>an </a:t>
            </a:r>
            <a:r>
              <a:rPr lang="en-US" dirty="0"/>
              <a:t>"off the shelf" component offers </a:t>
            </a:r>
            <a:r>
              <a:rPr lang="en-US" dirty="0" smtClean="0"/>
              <a:t>functionality </a:t>
            </a:r>
            <a:r>
              <a:rPr lang="en-US" dirty="0"/>
              <a:t>that </a:t>
            </a:r>
            <a:r>
              <a:rPr lang="en-US" dirty="0" smtClean="0"/>
              <a:t>you’d like </a:t>
            </a:r>
            <a:r>
              <a:rPr lang="en-US" dirty="0"/>
              <a:t>to reuse, but its "view of the world" is not compatible with </a:t>
            </a:r>
            <a:r>
              <a:rPr lang="en-US" dirty="0" smtClean="0"/>
              <a:t>architecture </a:t>
            </a:r>
            <a:r>
              <a:rPr lang="en-US" dirty="0"/>
              <a:t>of </a:t>
            </a:r>
            <a:r>
              <a:rPr lang="en-US" dirty="0" smtClean="0"/>
              <a:t>your system. </a:t>
            </a:r>
            <a:endParaRPr lang="en-US" dirty="0" smtClean="0"/>
          </a:p>
          <a:p>
            <a:pPr algn="just"/>
            <a:r>
              <a:rPr lang="en-US" b="1" dirty="0" smtClean="0"/>
              <a:t>Intent</a:t>
            </a:r>
            <a:r>
              <a:rPr lang="en-US" dirty="0" smtClean="0"/>
              <a:t>: convert the interface of a class into another interface that is expected by a client. Adapter is also known as Wrapper.</a:t>
            </a:r>
          </a:p>
          <a:p>
            <a:pPr algn="just"/>
            <a:r>
              <a:rPr lang="en-US" b="1" dirty="0" smtClean="0"/>
              <a:t>Applicability:</a:t>
            </a:r>
            <a:r>
              <a:rPr lang="en-US" dirty="0" smtClean="0"/>
              <a:t>  </a:t>
            </a:r>
          </a:p>
          <a:p>
            <a:pPr algn="just">
              <a:buFontTx/>
              <a:buChar char="-"/>
            </a:pPr>
            <a:r>
              <a:rPr lang="en-US" dirty="0" smtClean="0"/>
              <a:t>Use an existing class but its interface does not match the one you need</a:t>
            </a:r>
          </a:p>
          <a:p>
            <a:pPr algn="just">
              <a:buFontTx/>
              <a:buChar char="-"/>
            </a:pPr>
            <a:r>
              <a:rPr lang="en-US" dirty="0" smtClean="0"/>
              <a:t>Creating a reusable class that cooperates with unforeseen classes that do not necessarily have compatible interfaces</a:t>
            </a:r>
          </a:p>
          <a:p>
            <a:pPr algn="just">
              <a:buFontTx/>
              <a:buChar char="-"/>
            </a:pPr>
            <a:r>
              <a:rPr lang="en-US" dirty="0" smtClean="0"/>
              <a:t>Use several existing subclasses but it is impractical to adapt their interfaces by subclassing every one </a:t>
            </a:r>
            <a:r>
              <a:rPr lang="en-US" dirty="0" smtClean="0"/>
              <a:t>(object adapter)</a:t>
            </a:r>
          </a:p>
          <a:p>
            <a:pPr algn="just"/>
            <a:endParaRPr lang="en-US" b="1" dirty="0"/>
          </a:p>
        </p:txBody>
      </p:sp>
    </p:spTree>
    <p:extLst>
      <p:ext uri="{BB962C8B-B14F-4D97-AF65-F5344CB8AC3E}">
        <p14:creationId xmlns:p14="http://schemas.microsoft.com/office/powerpoint/2010/main" val="99675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1" y="3267262"/>
            <a:ext cx="8846389" cy="3200400"/>
          </a:xfrm>
          <a:prstGeom prst="rect">
            <a:avLst/>
          </a:prstGeom>
        </p:spPr>
      </p:pic>
      <p:sp>
        <p:nvSpPr>
          <p:cNvPr id="2" name="Vertical Title 1"/>
          <p:cNvSpPr>
            <a:spLocks noGrp="1"/>
          </p:cNvSpPr>
          <p:nvPr>
            <p:ph type="title" orient="vert"/>
          </p:nvPr>
        </p:nvSpPr>
        <p:spPr/>
        <p:txBody>
          <a:bodyPr>
            <a:normAutofit/>
          </a:bodyPr>
          <a:lstStyle/>
          <a:p>
            <a:r>
              <a:rPr lang="en-GB" dirty="0" smtClean="0"/>
              <a:t>Adapter: Structure </a:t>
            </a:r>
            <a:r>
              <a:rPr lang="nl-NL" dirty="0" smtClean="0"/>
              <a:t>(official slides)</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algn="just"/>
            <a:r>
              <a:rPr lang="en-US" dirty="0" smtClean="0"/>
              <a:t>Given </a:t>
            </a:r>
            <a:r>
              <a:rPr lang="en-US" dirty="0"/>
              <a:t>two different interfaces </a:t>
            </a:r>
            <a:r>
              <a:rPr lang="en-US" i="1" dirty="0"/>
              <a:t>Source</a:t>
            </a:r>
            <a:r>
              <a:rPr lang="en-US" dirty="0"/>
              <a:t> and </a:t>
            </a:r>
            <a:r>
              <a:rPr lang="en-US" i="1" dirty="0"/>
              <a:t>Target</a:t>
            </a:r>
          </a:p>
          <a:p>
            <a:pPr algn="just"/>
            <a:r>
              <a:rPr lang="en-US" dirty="0"/>
              <a:t>An </a:t>
            </a:r>
            <a:r>
              <a:rPr lang="en-US" i="1" dirty="0"/>
              <a:t>Adapter</a:t>
            </a:r>
            <a:r>
              <a:rPr lang="en-US" dirty="0"/>
              <a:t> is built to adapt </a:t>
            </a:r>
            <a:r>
              <a:rPr lang="en-US" i="1" dirty="0"/>
              <a:t>Source</a:t>
            </a:r>
            <a:r>
              <a:rPr lang="en-US" dirty="0"/>
              <a:t> to </a:t>
            </a:r>
            <a:r>
              <a:rPr lang="en-US" i="1" dirty="0"/>
              <a:t>Target</a:t>
            </a:r>
          </a:p>
          <a:p>
            <a:pPr algn="just"/>
            <a:r>
              <a:rPr lang="en-US" dirty="0"/>
              <a:t>The </a:t>
            </a:r>
            <a:r>
              <a:rPr lang="en-US" i="1" dirty="0"/>
              <a:t>Adapter</a:t>
            </a:r>
            <a:r>
              <a:rPr lang="en-US" dirty="0"/>
              <a:t> implements </a:t>
            </a:r>
            <a:r>
              <a:rPr lang="en-US" i="1" dirty="0"/>
              <a:t>Target</a:t>
            </a:r>
            <a:r>
              <a:rPr lang="en-US" dirty="0"/>
              <a:t> by means of a reference to a </a:t>
            </a:r>
            <a:r>
              <a:rPr lang="en-US" i="1" dirty="0"/>
              <a:t>Source</a:t>
            </a:r>
          </a:p>
          <a:p>
            <a:pPr algn="just"/>
            <a:r>
              <a:rPr lang="en-US" dirty="0"/>
              <a:t>A </a:t>
            </a:r>
            <a:r>
              <a:rPr lang="en-US" i="1" dirty="0"/>
              <a:t>Client</a:t>
            </a:r>
            <a:r>
              <a:rPr lang="en-US" dirty="0"/>
              <a:t> interacts with the </a:t>
            </a:r>
            <a:r>
              <a:rPr lang="en-US" i="1" dirty="0"/>
              <a:t>Adapter</a:t>
            </a:r>
            <a:r>
              <a:rPr lang="en-US" dirty="0"/>
              <a:t> </a:t>
            </a:r>
          </a:p>
          <a:p>
            <a:pPr algn="just"/>
            <a:r>
              <a:rPr lang="en-US" i="1" dirty="0"/>
              <a:t>Adapter</a:t>
            </a:r>
            <a:r>
              <a:rPr lang="en-US" dirty="0"/>
              <a:t> deals with </a:t>
            </a:r>
            <a:r>
              <a:rPr lang="en-US" i="1" dirty="0"/>
              <a:t>Source</a:t>
            </a:r>
            <a:r>
              <a:rPr lang="en-US" dirty="0"/>
              <a:t> </a:t>
            </a:r>
            <a:r>
              <a:rPr lang="en-US" dirty="0" smtClean="0"/>
              <a:t>internally</a:t>
            </a:r>
            <a:endParaRPr lang="en-GB" b="1" dirty="0" smtClean="0"/>
          </a:p>
          <a:p>
            <a:pPr marL="0" indent="0" algn="just">
              <a:buNone/>
            </a:pPr>
            <a:r>
              <a:rPr lang="en-GB" dirty="0" smtClean="0"/>
              <a:t>(typo in the diagram below: title should read Adapter)</a:t>
            </a:r>
          </a:p>
        </p:txBody>
      </p:sp>
    </p:spTree>
    <p:extLst>
      <p:ext uri="{BB962C8B-B14F-4D97-AF65-F5344CB8AC3E}">
        <p14:creationId xmlns:p14="http://schemas.microsoft.com/office/powerpoint/2010/main" val="46984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Adapter</a:t>
            </a:r>
            <a:r>
              <a:rPr lang="en-US" dirty="0" smtClean="0"/>
              <a:t>: consequences and remarks</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lstStyle/>
          <a:p>
            <a:pPr algn="just"/>
            <a:r>
              <a:rPr lang="en-US" dirty="0"/>
              <a:t>Adapter is a structural pattern: concerned with how classes and objects are composed to form larger structures</a:t>
            </a:r>
            <a:endParaRPr lang="en-GB" dirty="0"/>
          </a:p>
          <a:p>
            <a:pPr algn="just"/>
            <a:r>
              <a:rPr lang="en-GB" dirty="0" smtClean="0"/>
              <a:t>Object composition:  Adapter keeps a reference to Source(s)</a:t>
            </a:r>
          </a:p>
          <a:p>
            <a:pPr algn="just"/>
            <a:r>
              <a:rPr lang="en-GB" dirty="0" smtClean="0"/>
              <a:t>Client is bound to an interface not implementation</a:t>
            </a:r>
          </a:p>
          <a:p>
            <a:pPr algn="just"/>
            <a:r>
              <a:rPr lang="en-GB" dirty="0"/>
              <a:t>Adapters map behaviours across the domains (“bridge two worlds”); </a:t>
            </a:r>
          </a:p>
          <a:p>
            <a:pPr algn="just"/>
            <a:r>
              <a:rPr lang="en-GB" dirty="0"/>
              <a:t>Adapting may not change or add behaviours; it should preserve full </a:t>
            </a:r>
            <a:r>
              <a:rPr lang="en-GB" dirty="0" smtClean="0"/>
              <a:t>behaviour</a:t>
            </a:r>
            <a:endParaRPr lang="en-GB" dirty="0"/>
          </a:p>
          <a:p>
            <a:pPr algn="just"/>
            <a:r>
              <a:rPr lang="en-GB" dirty="0" smtClean="0"/>
              <a:t>Two-way adapters (</a:t>
            </a:r>
            <a:r>
              <a:rPr lang="en-GB" dirty="0" err="1" smtClean="0"/>
              <a:t>TraditionalIterator</a:t>
            </a:r>
            <a:r>
              <a:rPr lang="en-GB" dirty="0" smtClean="0"/>
              <a:t> and Iterator in the official slides)</a:t>
            </a:r>
          </a:p>
          <a:p>
            <a:pPr algn="just"/>
            <a:endParaRPr lang="en-GB" dirty="0" smtClean="0"/>
          </a:p>
          <a:p>
            <a:pPr algn="just"/>
            <a:r>
              <a:rPr lang="en-GB" dirty="0" smtClean="0"/>
              <a:t>Think of examples where you would use an Adapter </a:t>
            </a:r>
          </a:p>
          <a:p>
            <a:pPr algn="just"/>
            <a:r>
              <a:rPr lang="en-US" dirty="0" smtClean="0"/>
              <a:t>➤ legacy </a:t>
            </a:r>
            <a:r>
              <a:rPr lang="en-US" dirty="0"/>
              <a:t>systems, different frameworks, closed libraries, etc. </a:t>
            </a:r>
          </a:p>
          <a:p>
            <a:pPr algn="just"/>
            <a:endParaRPr lang="en-GB" dirty="0" smtClean="0"/>
          </a:p>
          <a:p>
            <a:pPr algn="just"/>
            <a:endParaRPr lang="en-GB" dirty="0" smtClean="0"/>
          </a:p>
        </p:txBody>
      </p:sp>
    </p:spTree>
    <p:extLst>
      <p:ext uri="{BB962C8B-B14F-4D97-AF65-F5344CB8AC3E}">
        <p14:creationId xmlns:p14="http://schemas.microsoft.com/office/powerpoint/2010/main" val="16336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Adapter</a:t>
            </a:r>
            <a:r>
              <a:rPr lang="en-US" dirty="0" smtClean="0"/>
              <a:t>: example</a:t>
            </a:r>
            <a:endParaRPr lang="en-US" dirty="0"/>
          </a:p>
        </p:txBody>
      </p:sp>
      <p:sp>
        <p:nvSpPr>
          <p:cNvPr id="3" name="Vertical Text Placeholder 2"/>
          <p:cNvSpPr>
            <a:spLocks noGrp="1"/>
          </p:cNvSpPr>
          <p:nvPr>
            <p:ph type="body" orient="vert" idx="1"/>
          </p:nvPr>
        </p:nvSpPr>
        <p:spPr>
          <a:xfrm rot="16200000">
            <a:off x="1780715" y="-606226"/>
            <a:ext cx="5689450" cy="8253349"/>
          </a:xfrm>
        </p:spPr>
        <p:txBody>
          <a:bodyPr>
            <a:normAutofit fontScale="85000" lnSpcReduction="20000"/>
          </a:bodyPr>
          <a:lstStyle/>
          <a:p>
            <a:pPr marL="0" indent="0" algn="just">
              <a:buNone/>
            </a:pPr>
            <a:r>
              <a:rPr lang="en-US" dirty="0" smtClean="0"/>
              <a:t>“</a:t>
            </a:r>
            <a:r>
              <a:rPr lang="en-US" b="1" dirty="0" smtClean="0"/>
              <a:t>Heating element</a:t>
            </a:r>
            <a:r>
              <a:rPr lang="en-US" dirty="0" smtClean="0"/>
              <a:t>”. Our department makes software for remote house climate control. It uses </a:t>
            </a:r>
            <a:r>
              <a:rPr lang="en-US" i="1" dirty="0" smtClean="0"/>
              <a:t>commercial</a:t>
            </a:r>
            <a:r>
              <a:rPr lang="en-US" dirty="0" smtClean="0"/>
              <a:t> modelling package which calculates the </a:t>
            </a:r>
            <a:r>
              <a:rPr lang="en-US" i="1" dirty="0" smtClean="0"/>
              <a:t>current</a:t>
            </a:r>
            <a:r>
              <a:rPr lang="en-US" dirty="0" smtClean="0"/>
              <a:t> </a:t>
            </a:r>
            <a:r>
              <a:rPr lang="en-US" i="1" dirty="0" smtClean="0"/>
              <a:t>expected time </a:t>
            </a:r>
            <a:r>
              <a:rPr lang="en-US" dirty="0" smtClean="0"/>
              <a:t>(in seconds)</a:t>
            </a:r>
            <a:r>
              <a:rPr lang="en-US" i="1" dirty="0" smtClean="0"/>
              <a:t> </a:t>
            </a:r>
            <a:r>
              <a:rPr lang="en-US" dirty="0" smtClean="0"/>
              <a:t>required for heating up the room up to a given temperature (based on model parameters, i.e. some physical properties of the house and the heating system). </a:t>
            </a:r>
          </a:p>
          <a:p>
            <a:pPr marL="0" indent="0" algn="just">
              <a:buNone/>
            </a:pPr>
            <a:r>
              <a:rPr lang="en-US" dirty="0" smtClean="0"/>
              <a:t>Our software is so streamlined that </a:t>
            </a:r>
            <a:r>
              <a:rPr lang="en-US" dirty="0" smtClean="0"/>
              <a:t>the investors decided to reuse it in two other departments: one dealing with the same systems for American market and another working with temperature control units for science labs. American customers are used to the Fahrenheit scale and scientific labs use the Kelvin scale (we are used to the Celsius scale).</a:t>
            </a:r>
            <a:endParaRPr lang="en-US" dirty="0" smtClean="0"/>
          </a:p>
          <a:p>
            <a:pPr algn="just">
              <a:spcBef>
                <a:spcPts val="300"/>
              </a:spcBef>
              <a:spcAft>
                <a:spcPts val="300"/>
              </a:spcAft>
              <a:buFontTx/>
              <a:buChar char="-"/>
            </a:pPr>
            <a:r>
              <a:rPr lang="en-US" i="1" dirty="0" smtClean="0"/>
              <a:t>Assume some </a:t>
            </a:r>
            <a:r>
              <a:rPr lang="en-US" i="1" dirty="0" smtClean="0"/>
              <a:t>modelling package that for </a:t>
            </a:r>
            <a:r>
              <a:rPr lang="en-US" i="1" dirty="0"/>
              <a:t>input </a:t>
            </a:r>
            <a:r>
              <a:rPr lang="en-US" i="1" dirty="0" err="1"/>
              <a:t>tempC</a:t>
            </a:r>
            <a:r>
              <a:rPr lang="en-US" i="1" dirty="0"/>
              <a:t> </a:t>
            </a:r>
            <a:r>
              <a:rPr lang="en-US" i="1" dirty="0" smtClean="0"/>
              <a:t>returns </a:t>
            </a:r>
            <a:r>
              <a:rPr lang="en-US" i="1" dirty="0"/>
              <a:t>the value </a:t>
            </a:r>
            <a:r>
              <a:rPr lang="en-US" i="1" dirty="0" err="1"/>
              <a:t>tempC</a:t>
            </a:r>
            <a:r>
              <a:rPr lang="en-US" i="1" dirty="0"/>
              <a:t>*10 </a:t>
            </a:r>
            <a:r>
              <a:rPr lang="en-US" i="1" dirty="0" smtClean="0"/>
              <a:t>seconds (black box)</a:t>
            </a:r>
          </a:p>
          <a:p>
            <a:pPr algn="just">
              <a:spcBef>
                <a:spcPts val="300"/>
              </a:spcBef>
              <a:spcAft>
                <a:spcPts val="300"/>
              </a:spcAft>
              <a:buFontTx/>
              <a:buChar char="-"/>
            </a:pPr>
            <a:r>
              <a:rPr lang="en-US" dirty="0" smtClean="0"/>
              <a:t>Write remote house climate control application, simulate some calls to the </a:t>
            </a:r>
            <a:r>
              <a:rPr lang="en-US" dirty="0"/>
              <a:t>modelling interface </a:t>
            </a:r>
            <a:r>
              <a:rPr lang="en-US" dirty="0" smtClean="0"/>
              <a:t>(0ºC, 10ºC, 23ºC)</a:t>
            </a:r>
            <a:endParaRPr lang="en-US" dirty="0" smtClean="0"/>
          </a:p>
          <a:p>
            <a:pPr algn="just">
              <a:spcBef>
                <a:spcPts val="300"/>
              </a:spcBef>
              <a:spcAft>
                <a:spcPts val="300"/>
              </a:spcAft>
              <a:buFontTx/>
              <a:buChar char="-"/>
            </a:pPr>
            <a:r>
              <a:rPr lang="en-US" dirty="0" smtClean="0"/>
              <a:t>Extend the interface of the heating element controller for easy reuse (via Adapter pattern)</a:t>
            </a:r>
          </a:p>
          <a:p>
            <a:pPr algn="just">
              <a:spcBef>
                <a:spcPts val="300"/>
              </a:spcBef>
              <a:spcAft>
                <a:spcPts val="300"/>
              </a:spcAft>
              <a:buFontTx/>
              <a:buChar char="-"/>
            </a:pPr>
            <a:r>
              <a:rPr lang="en-US" dirty="0" smtClean="0"/>
              <a:t>Remember to use only Celsius inside the interface, and only equipment scale outside the interface</a:t>
            </a:r>
            <a:endParaRPr lang="en-US" dirty="0" smtClean="0"/>
          </a:p>
          <a:p>
            <a:pPr algn="just">
              <a:spcBef>
                <a:spcPts val="300"/>
              </a:spcBef>
              <a:spcAft>
                <a:spcPts val="300"/>
              </a:spcAft>
              <a:buFontTx/>
              <a:buChar char="-"/>
            </a:pPr>
            <a:r>
              <a:rPr lang="en-US" dirty="0" smtClean="0"/>
              <a:t>Write a short program simulating calls to new interface from all three types of equipment and </a:t>
            </a:r>
            <a:r>
              <a:rPr lang="en-US" dirty="0" err="1" smtClean="0"/>
              <a:t>prinint</a:t>
            </a:r>
            <a:r>
              <a:rPr lang="en-US" dirty="0" smtClean="0"/>
              <a:t> model output (try inputting </a:t>
            </a:r>
            <a:r>
              <a:rPr lang="en-US" dirty="0" smtClean="0"/>
              <a:t>36.8ºC, 98.24ºF, 309.95K)</a:t>
            </a:r>
          </a:p>
          <a:p>
            <a:pPr marL="0" indent="0" algn="just">
              <a:spcBef>
                <a:spcPts val="0"/>
              </a:spcBef>
              <a:spcAft>
                <a:spcPts val="0"/>
              </a:spcAft>
              <a:buNone/>
            </a:pPr>
            <a:endParaRPr lang="en-US" dirty="0" smtClean="0"/>
          </a:p>
          <a:p>
            <a:pPr marL="0" indent="0" algn="just">
              <a:spcBef>
                <a:spcPts val="0"/>
              </a:spcBef>
              <a:spcAft>
                <a:spcPts val="0"/>
              </a:spcAft>
              <a:buNone/>
            </a:pPr>
            <a:r>
              <a:rPr lang="en-US" dirty="0" smtClean="0"/>
              <a:t>(If you have problems imagining different scales think of how height can be given in meters, feet, </a:t>
            </a:r>
            <a:r>
              <a:rPr lang="nl-NL" dirty="0" smtClean="0"/>
              <a:t>etc.</a:t>
            </a:r>
            <a:r>
              <a:rPr lang="en-US" dirty="0" smtClean="0"/>
              <a:t>) </a:t>
            </a:r>
            <a:endParaRPr lang="en-US" dirty="0"/>
          </a:p>
          <a:p>
            <a:pPr marL="0" indent="0" algn="just">
              <a:buNone/>
            </a:pPr>
            <a:r>
              <a:rPr lang="en-US" b="1" dirty="0" err="1" smtClean="0"/>
              <a:t>tC</a:t>
            </a:r>
            <a:r>
              <a:rPr lang="en-US" b="1" dirty="0" smtClean="0"/>
              <a:t> </a:t>
            </a:r>
            <a:r>
              <a:rPr lang="en-US" dirty="0" smtClean="0"/>
              <a:t>= </a:t>
            </a:r>
            <a:r>
              <a:rPr lang="en-US" b="1" dirty="0" err="1" smtClean="0"/>
              <a:t>tK</a:t>
            </a:r>
            <a:r>
              <a:rPr lang="en-US" b="1" dirty="0" smtClean="0"/>
              <a:t> </a:t>
            </a:r>
            <a:r>
              <a:rPr lang="en-US" dirty="0" smtClean="0"/>
              <a:t>- 273.15     </a:t>
            </a:r>
            <a:r>
              <a:rPr lang="en-US" b="1" dirty="0" err="1" smtClean="0"/>
              <a:t>tF</a:t>
            </a:r>
            <a:r>
              <a:rPr lang="en-US" b="1" dirty="0" smtClean="0"/>
              <a:t> </a:t>
            </a:r>
            <a:r>
              <a:rPr lang="en-US" dirty="0" smtClean="0"/>
              <a:t>= (</a:t>
            </a:r>
            <a:r>
              <a:rPr lang="en-US" b="1" dirty="0" err="1" smtClean="0"/>
              <a:t>tC</a:t>
            </a:r>
            <a:r>
              <a:rPr lang="en-US" b="1" dirty="0" smtClean="0"/>
              <a:t> </a:t>
            </a:r>
            <a:r>
              <a:rPr lang="en-US" dirty="0" smtClean="0"/>
              <a:t>* 9/5 + 32</a:t>
            </a:r>
            <a:r>
              <a:rPr lang="en-US" dirty="0"/>
              <a:t>) </a:t>
            </a:r>
            <a:r>
              <a:rPr lang="en-US" dirty="0" smtClean="0"/>
              <a:t>   </a:t>
            </a:r>
            <a:r>
              <a:rPr lang="en-US" b="1" dirty="0" err="1" smtClean="0"/>
              <a:t>tK</a:t>
            </a:r>
            <a:r>
              <a:rPr lang="en-US" b="1" dirty="0" smtClean="0"/>
              <a:t> </a:t>
            </a:r>
            <a:r>
              <a:rPr lang="en-US" dirty="0" smtClean="0"/>
              <a:t>= (</a:t>
            </a:r>
            <a:r>
              <a:rPr lang="en-US" b="1" dirty="0" err="1" smtClean="0"/>
              <a:t>tF</a:t>
            </a:r>
            <a:r>
              <a:rPr lang="en-US" b="1" dirty="0" smtClean="0"/>
              <a:t> </a:t>
            </a:r>
            <a:r>
              <a:rPr lang="en-US" dirty="0" smtClean="0"/>
              <a:t>+ 459.67) * 5/9</a:t>
            </a:r>
            <a:endParaRPr lang="en-US" dirty="0"/>
          </a:p>
          <a:p>
            <a:pPr marL="0" indent="0" algn="just">
              <a:buNone/>
            </a:pPr>
            <a:r>
              <a:rPr lang="en-US" b="1" dirty="0" err="1" smtClean="0"/>
              <a:t>tK</a:t>
            </a:r>
            <a:r>
              <a:rPr lang="en-US" b="1" dirty="0" smtClean="0"/>
              <a:t> </a:t>
            </a:r>
            <a:r>
              <a:rPr lang="en-US" dirty="0" smtClean="0"/>
              <a:t>= </a:t>
            </a:r>
            <a:r>
              <a:rPr lang="en-US" b="1" dirty="0" err="1" smtClean="0"/>
              <a:t>tC</a:t>
            </a:r>
            <a:r>
              <a:rPr lang="en-US" b="1" dirty="0" smtClean="0"/>
              <a:t> </a:t>
            </a:r>
            <a:r>
              <a:rPr lang="en-US" dirty="0" smtClean="0"/>
              <a:t>+ 273.15    </a:t>
            </a:r>
            <a:r>
              <a:rPr lang="en-US" b="1" dirty="0" err="1" smtClean="0"/>
              <a:t>tC</a:t>
            </a:r>
            <a:r>
              <a:rPr lang="en-US" b="1" dirty="0" smtClean="0"/>
              <a:t> </a:t>
            </a:r>
            <a:r>
              <a:rPr lang="en-US" dirty="0" smtClean="0"/>
              <a:t>= (</a:t>
            </a:r>
            <a:r>
              <a:rPr lang="en-US" b="1" dirty="0" err="1" smtClean="0"/>
              <a:t>tF</a:t>
            </a:r>
            <a:r>
              <a:rPr lang="en-US" b="1" dirty="0" smtClean="0"/>
              <a:t> </a:t>
            </a:r>
            <a:r>
              <a:rPr lang="en-US" dirty="0" smtClean="0"/>
              <a:t>- 32) * 5/9     </a:t>
            </a:r>
            <a:r>
              <a:rPr lang="en-US" b="1" dirty="0" err="1" smtClean="0"/>
              <a:t>tF</a:t>
            </a:r>
            <a:r>
              <a:rPr lang="en-US" b="1" dirty="0" smtClean="0"/>
              <a:t> </a:t>
            </a:r>
            <a:r>
              <a:rPr lang="en-US" dirty="0" smtClean="0"/>
              <a:t>= </a:t>
            </a:r>
            <a:r>
              <a:rPr lang="en-US" b="1" dirty="0" err="1" smtClean="0"/>
              <a:t>tK</a:t>
            </a:r>
            <a:r>
              <a:rPr lang="en-US" b="1" dirty="0" smtClean="0"/>
              <a:t> </a:t>
            </a:r>
            <a:r>
              <a:rPr lang="en-US" dirty="0" smtClean="0"/>
              <a:t>* 9/5 - 459.67</a:t>
            </a:r>
          </a:p>
          <a:p>
            <a:pPr marL="0" indent="0" algn="just">
              <a:spcBef>
                <a:spcPts val="0"/>
              </a:spcBef>
              <a:spcAft>
                <a:spcPts val="0"/>
              </a:spcAft>
              <a:buNone/>
            </a:pPr>
            <a:endParaRPr lang="en-US" dirty="0" smtClean="0"/>
          </a:p>
          <a:p>
            <a:pPr marL="0" indent="0" algn="just">
              <a:spcBef>
                <a:spcPts val="0"/>
              </a:spcBef>
              <a:spcAft>
                <a:spcPts val="0"/>
              </a:spcAft>
              <a:buNone/>
            </a:pPr>
            <a:r>
              <a:rPr lang="en-US" dirty="0" smtClean="0"/>
              <a:t>Water freezes:  0ºC = 32ºF = 273.15K</a:t>
            </a:r>
          </a:p>
          <a:p>
            <a:pPr marL="0" indent="0" algn="just">
              <a:spcBef>
                <a:spcPts val="0"/>
              </a:spcBef>
              <a:spcAft>
                <a:spcPts val="0"/>
              </a:spcAft>
              <a:buNone/>
            </a:pPr>
            <a:r>
              <a:rPr lang="en-US" dirty="0" smtClean="0"/>
              <a:t>Weather today: 18ºC </a:t>
            </a:r>
            <a:r>
              <a:rPr lang="en-US" dirty="0"/>
              <a:t>= </a:t>
            </a:r>
            <a:r>
              <a:rPr lang="en-US" dirty="0" smtClean="0"/>
              <a:t>64.4ºF </a:t>
            </a:r>
            <a:r>
              <a:rPr lang="en-US" dirty="0"/>
              <a:t>= </a:t>
            </a:r>
            <a:r>
              <a:rPr lang="en-US" dirty="0" smtClean="0"/>
              <a:t>291.15K</a:t>
            </a:r>
          </a:p>
          <a:p>
            <a:pPr marL="0" indent="0" algn="just">
              <a:spcBef>
                <a:spcPts val="0"/>
              </a:spcBef>
              <a:spcAft>
                <a:spcPts val="0"/>
              </a:spcAft>
              <a:buNone/>
            </a:pPr>
            <a:r>
              <a:rPr lang="en-US" dirty="0" smtClean="0"/>
              <a:t>Normal human: 36.8ºC </a:t>
            </a:r>
            <a:r>
              <a:rPr lang="en-US" dirty="0"/>
              <a:t>= </a:t>
            </a:r>
            <a:r>
              <a:rPr lang="en-US" dirty="0" smtClean="0"/>
              <a:t>98.24ºF </a:t>
            </a:r>
            <a:r>
              <a:rPr lang="en-US" dirty="0"/>
              <a:t>= </a:t>
            </a:r>
            <a:r>
              <a:rPr lang="en-US" dirty="0" smtClean="0"/>
              <a:t>309.95K</a:t>
            </a:r>
          </a:p>
          <a:p>
            <a:pPr marL="0" indent="0" algn="just">
              <a:spcBef>
                <a:spcPts val="0"/>
              </a:spcBef>
              <a:spcAft>
                <a:spcPts val="0"/>
              </a:spcAft>
              <a:buNone/>
            </a:pPr>
            <a:r>
              <a:rPr lang="en-US" dirty="0" smtClean="0"/>
              <a:t>Water boils:      99.98ºC </a:t>
            </a:r>
            <a:r>
              <a:rPr lang="en-US" dirty="0"/>
              <a:t>= </a:t>
            </a:r>
            <a:r>
              <a:rPr lang="en-US" dirty="0" smtClean="0"/>
              <a:t>211.96ºF </a:t>
            </a:r>
            <a:r>
              <a:rPr lang="en-US" dirty="0"/>
              <a:t>= </a:t>
            </a:r>
            <a:r>
              <a:rPr lang="en-US" dirty="0" smtClean="0"/>
              <a:t>373.13K</a:t>
            </a:r>
            <a:endParaRPr lang="en-US" dirty="0"/>
          </a:p>
          <a:p>
            <a:pPr marL="0" indent="0" algn="just">
              <a:spcBef>
                <a:spcPts val="0"/>
              </a:spcBef>
              <a:spcAft>
                <a:spcPts val="0"/>
              </a:spcAft>
              <a:buNone/>
            </a:pPr>
            <a:endParaRPr lang="en-US" dirty="0" smtClean="0"/>
          </a:p>
        </p:txBody>
      </p:sp>
      <p:pic>
        <p:nvPicPr>
          <p:cNvPr id="4" name="Picture 3"/>
          <p:cNvPicPr>
            <a:picLocks noChangeAspect="1"/>
          </p:cNvPicPr>
          <p:nvPr/>
        </p:nvPicPr>
        <p:blipFill>
          <a:blip r:embed="rId3"/>
          <a:stretch>
            <a:fillRect/>
          </a:stretch>
        </p:blipFill>
        <p:spPr>
          <a:xfrm>
            <a:off x="6117021" y="4608445"/>
            <a:ext cx="2635094" cy="1756729"/>
          </a:xfrm>
          <a:prstGeom prst="rect">
            <a:avLst/>
          </a:prstGeom>
        </p:spPr>
      </p:pic>
    </p:spTree>
    <p:extLst>
      <p:ext uri="{BB962C8B-B14F-4D97-AF65-F5344CB8AC3E}">
        <p14:creationId xmlns:p14="http://schemas.microsoft.com/office/powerpoint/2010/main" val="79441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rot="16200000">
            <a:off x="1780715" y="-606226"/>
            <a:ext cx="5689450" cy="8253349"/>
          </a:xfrm>
        </p:spPr>
        <p:txBody>
          <a:bodyPr>
            <a:normAutofit lnSpcReduction="10000"/>
          </a:bodyPr>
          <a:lstStyle/>
          <a:p>
            <a:pPr marL="0" indent="0" algn="just">
              <a:buNone/>
            </a:pPr>
            <a:r>
              <a:rPr lang="en-US" b="1" dirty="0" smtClean="0"/>
              <a:t>Design: </a:t>
            </a:r>
          </a:p>
          <a:p>
            <a:pPr algn="just"/>
            <a:r>
              <a:rPr lang="en-GB" dirty="0" smtClean="0"/>
              <a:t>Our new applications operates in terms of Fahrenheit or Kelvin scales; we do not want to change the modelling package we use </a:t>
            </a:r>
          </a:p>
          <a:p>
            <a:pPr algn="just"/>
            <a:r>
              <a:rPr lang="en-GB" dirty="0" smtClean="0"/>
              <a:t>➤ create two </a:t>
            </a:r>
            <a:r>
              <a:rPr lang="en-GB" i="1" dirty="0" smtClean="0"/>
              <a:t>adapters</a:t>
            </a:r>
            <a:r>
              <a:rPr lang="en-GB" dirty="0" smtClean="0"/>
              <a:t> (1) converting Fahrenheit to Celsius or Kelvin to Celsius, (2) calling the </a:t>
            </a:r>
            <a:r>
              <a:rPr lang="en-GB" dirty="0"/>
              <a:t>existing modelling </a:t>
            </a:r>
            <a:r>
              <a:rPr lang="en-GB" dirty="0" smtClean="0"/>
              <a:t>software with values in Celsius</a:t>
            </a:r>
          </a:p>
          <a:p>
            <a:r>
              <a:rPr lang="en-GB" dirty="0" smtClean="0"/>
              <a:t>Source: to do with Celsius</a:t>
            </a:r>
          </a:p>
          <a:p>
            <a:r>
              <a:rPr lang="en-GB" dirty="0" smtClean="0"/>
              <a:t>Target: to do with Fahrenheit/Kelvin</a:t>
            </a:r>
          </a:p>
          <a:p>
            <a:r>
              <a:rPr lang="en-GB" dirty="0" smtClean="0"/>
              <a:t>Adapter(s): converter(s)</a:t>
            </a:r>
          </a:p>
          <a:p>
            <a:endParaRPr lang="en-GB" dirty="0" smtClean="0"/>
          </a:p>
          <a:p>
            <a:pPr marL="0" indent="0" algn="just">
              <a:buNone/>
            </a:pPr>
            <a:r>
              <a:rPr lang="en-US" b="1" dirty="0" err="1" smtClean="0"/>
              <a:t>tC</a:t>
            </a:r>
            <a:r>
              <a:rPr lang="en-US" b="1" dirty="0" smtClean="0"/>
              <a:t> </a:t>
            </a:r>
            <a:r>
              <a:rPr lang="en-US" dirty="0"/>
              <a:t>= </a:t>
            </a:r>
            <a:r>
              <a:rPr lang="en-US" b="1" dirty="0" err="1"/>
              <a:t>tK</a:t>
            </a:r>
            <a:r>
              <a:rPr lang="en-US" b="1" dirty="0"/>
              <a:t> </a:t>
            </a:r>
            <a:r>
              <a:rPr lang="en-US" dirty="0"/>
              <a:t>- 273.15     </a:t>
            </a:r>
            <a:endParaRPr lang="en-US" dirty="0" smtClean="0"/>
          </a:p>
          <a:p>
            <a:pPr marL="0" indent="0" algn="just">
              <a:buNone/>
            </a:pPr>
            <a:r>
              <a:rPr lang="en-US" b="1" dirty="0" err="1" smtClean="0"/>
              <a:t>tF</a:t>
            </a:r>
            <a:r>
              <a:rPr lang="en-US" b="1" dirty="0" smtClean="0"/>
              <a:t> </a:t>
            </a:r>
            <a:r>
              <a:rPr lang="en-US" dirty="0"/>
              <a:t>= (</a:t>
            </a:r>
            <a:r>
              <a:rPr lang="en-US" b="1" dirty="0" err="1"/>
              <a:t>tC</a:t>
            </a:r>
            <a:r>
              <a:rPr lang="en-US" b="1" dirty="0"/>
              <a:t> </a:t>
            </a:r>
            <a:r>
              <a:rPr lang="en-US" dirty="0"/>
              <a:t>* 9/5 + 32)    </a:t>
            </a:r>
            <a:endParaRPr lang="en-US" dirty="0" smtClean="0"/>
          </a:p>
          <a:p>
            <a:pPr marL="0" indent="0" algn="just">
              <a:buNone/>
            </a:pPr>
            <a:r>
              <a:rPr lang="en-US" b="1" dirty="0" err="1" smtClean="0"/>
              <a:t>tK</a:t>
            </a:r>
            <a:r>
              <a:rPr lang="en-US" b="1" dirty="0" smtClean="0"/>
              <a:t> </a:t>
            </a:r>
            <a:r>
              <a:rPr lang="en-US" dirty="0"/>
              <a:t>= (</a:t>
            </a:r>
            <a:r>
              <a:rPr lang="en-US" b="1" dirty="0" err="1"/>
              <a:t>tF</a:t>
            </a:r>
            <a:r>
              <a:rPr lang="en-US" b="1" dirty="0"/>
              <a:t> </a:t>
            </a:r>
            <a:r>
              <a:rPr lang="en-US" dirty="0"/>
              <a:t>+ 459.67) * 5/9</a:t>
            </a:r>
          </a:p>
          <a:p>
            <a:pPr marL="0" indent="0" algn="just">
              <a:buNone/>
            </a:pPr>
            <a:r>
              <a:rPr lang="en-US" b="1" dirty="0" err="1"/>
              <a:t>tK</a:t>
            </a:r>
            <a:r>
              <a:rPr lang="en-US" b="1" dirty="0"/>
              <a:t> </a:t>
            </a:r>
            <a:r>
              <a:rPr lang="en-US" dirty="0"/>
              <a:t>= </a:t>
            </a:r>
            <a:r>
              <a:rPr lang="en-US" b="1" dirty="0" err="1"/>
              <a:t>tC</a:t>
            </a:r>
            <a:r>
              <a:rPr lang="en-US" b="1" dirty="0"/>
              <a:t> </a:t>
            </a:r>
            <a:r>
              <a:rPr lang="en-US" dirty="0"/>
              <a:t>+ 273.15    </a:t>
            </a:r>
            <a:endParaRPr lang="en-US" dirty="0" smtClean="0"/>
          </a:p>
          <a:p>
            <a:pPr marL="0" indent="0" algn="just">
              <a:buNone/>
            </a:pPr>
            <a:r>
              <a:rPr lang="en-US" b="1" dirty="0" err="1" smtClean="0"/>
              <a:t>tC</a:t>
            </a:r>
            <a:r>
              <a:rPr lang="en-US" b="1" dirty="0" smtClean="0"/>
              <a:t> </a:t>
            </a:r>
            <a:r>
              <a:rPr lang="en-US" dirty="0"/>
              <a:t>= (</a:t>
            </a:r>
            <a:r>
              <a:rPr lang="en-US" b="1" dirty="0" err="1"/>
              <a:t>tF</a:t>
            </a:r>
            <a:r>
              <a:rPr lang="en-US" b="1" dirty="0"/>
              <a:t> </a:t>
            </a:r>
            <a:r>
              <a:rPr lang="en-US" dirty="0"/>
              <a:t>- 32) * 5/9     </a:t>
            </a:r>
            <a:endParaRPr lang="en-US" dirty="0" smtClean="0"/>
          </a:p>
          <a:p>
            <a:pPr marL="0" indent="0" algn="just">
              <a:buNone/>
            </a:pPr>
            <a:r>
              <a:rPr lang="en-US" b="1" dirty="0" err="1" smtClean="0"/>
              <a:t>tF</a:t>
            </a:r>
            <a:r>
              <a:rPr lang="en-US" b="1" dirty="0" smtClean="0"/>
              <a:t> </a:t>
            </a:r>
            <a:r>
              <a:rPr lang="en-US" dirty="0"/>
              <a:t>= </a:t>
            </a:r>
            <a:r>
              <a:rPr lang="en-US" b="1" dirty="0" err="1"/>
              <a:t>tK</a:t>
            </a:r>
            <a:r>
              <a:rPr lang="en-US" b="1" dirty="0"/>
              <a:t> </a:t>
            </a:r>
            <a:r>
              <a:rPr lang="en-US" dirty="0"/>
              <a:t>* 9/5 - 459.67</a:t>
            </a:r>
          </a:p>
          <a:p>
            <a:endParaRPr lang="en-GB" dirty="0"/>
          </a:p>
          <a:p>
            <a:pPr algn="just"/>
            <a:endParaRPr lang="en-US" dirty="0"/>
          </a:p>
        </p:txBody>
      </p:sp>
      <p:pic>
        <p:nvPicPr>
          <p:cNvPr id="5" name="Picture 4"/>
          <p:cNvPicPr>
            <a:picLocks noChangeAspect="1"/>
          </p:cNvPicPr>
          <p:nvPr/>
        </p:nvPicPr>
        <p:blipFill>
          <a:blip r:embed="rId3"/>
          <a:stretch>
            <a:fillRect/>
          </a:stretch>
        </p:blipFill>
        <p:spPr>
          <a:xfrm>
            <a:off x="3137339" y="2973226"/>
            <a:ext cx="5701862" cy="3531960"/>
          </a:xfrm>
          <a:prstGeom prst="rect">
            <a:avLst/>
          </a:prstGeom>
        </p:spPr>
      </p:pic>
      <p:sp>
        <p:nvSpPr>
          <p:cNvPr id="2" name="Vertical Title 1"/>
          <p:cNvSpPr>
            <a:spLocks noGrp="1"/>
          </p:cNvSpPr>
          <p:nvPr>
            <p:ph type="title" orient="vert"/>
          </p:nvPr>
        </p:nvSpPr>
        <p:spPr/>
        <p:txBody>
          <a:bodyPr/>
          <a:lstStyle/>
          <a:p>
            <a:r>
              <a:rPr lang="nl-NL" dirty="0"/>
              <a:t>Adapter: </a:t>
            </a:r>
            <a:r>
              <a:rPr lang="nl-NL" dirty="0" err="1" smtClean="0"/>
              <a:t>Example</a:t>
            </a:r>
            <a:endParaRPr lang="en-US" dirty="0"/>
          </a:p>
        </p:txBody>
      </p:sp>
    </p:spTree>
    <p:extLst>
      <p:ext uri="{BB962C8B-B14F-4D97-AF65-F5344CB8AC3E}">
        <p14:creationId xmlns:p14="http://schemas.microsoft.com/office/powerpoint/2010/main" val="210762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12579</TotalTime>
  <Words>1877</Words>
  <Application>Microsoft Macintosh PowerPoint</Application>
  <PresentationFormat>Widescreen</PresentationFormat>
  <Paragraphs>240</Paragraphs>
  <Slides>17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Corbel</vt:lpstr>
      <vt:lpstr>Courier New</vt:lpstr>
      <vt:lpstr>Gill Sans MT</vt:lpstr>
      <vt:lpstr>Mangal</vt:lpstr>
      <vt:lpstr>Wingdings 2</vt:lpstr>
      <vt:lpstr>Dividend</vt:lpstr>
      <vt:lpstr>Additional material for INFSEN01-2 </vt:lpstr>
      <vt:lpstr>PowerPoint Presentation</vt:lpstr>
      <vt:lpstr>Iterator: example</vt:lpstr>
      <vt:lpstr>Iterator: example</vt:lpstr>
      <vt:lpstr>Adapter:  intent,  applicability</vt:lpstr>
      <vt:lpstr>Adapter: Structure (official slides)</vt:lpstr>
      <vt:lpstr>Adapter: consequences and remarks</vt:lpstr>
      <vt:lpstr>Adapter: example</vt:lpstr>
      <vt:lpstr>Adapter: Example</vt:lpstr>
      <vt:lpstr>Adapter: compare  example design</vt:lpstr>
      <vt:lpstr>examples from official slides</vt:lpstr>
      <vt:lpstr>examples from official slides</vt:lpstr>
      <vt:lpstr>examples from official slides</vt:lpstr>
      <vt:lpstr>Revising Λ notation Visitor: official slides</vt:lpstr>
      <vt:lpstr>Revising Λ notation iterator: official slides</vt:lpstr>
      <vt:lpstr>Revising Λ notation adapter: official slides</vt:lpstr>
      <vt:lpstr>Conclusion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Additional material for INFSEN01-2 </dc:title>
  <dc:creator>Microsoft Office User</dc:creator>
  <cp:lastModifiedBy>Microsoft Office User</cp:lastModifiedBy>
  <cp:revision>377</cp:revision>
  <dcterms:created xsi:type="dcterms:W3CDTF">2017-05-01T17:47:02Z</dcterms:created>
  <dcterms:modified xsi:type="dcterms:W3CDTF">2017-05-23T09:45:23Z</dcterms:modified>
</cp:coreProperties>
</file>